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3" r:id="rId7"/>
    <p:sldId id="268" r:id="rId8"/>
    <p:sldId id="260" r:id="rId9"/>
    <p:sldId id="259" r:id="rId10"/>
    <p:sldId id="261" r:id="rId11"/>
    <p:sldId id="262" r:id="rId12"/>
    <p:sldId id="269" r:id="rId13"/>
    <p:sldId id="272" r:id="rId14"/>
    <p:sldId id="274" r:id="rId15"/>
    <p:sldId id="271" r:id="rId16"/>
    <p:sldId id="275" r:id="rId17"/>
    <p:sldId id="270" r:id="rId18"/>
    <p:sldId id="273" r:id="rId19"/>
    <p:sldId id="276" r:id="rId20"/>
    <p:sldId id="277" r:id="rId21"/>
    <p:sldId id="26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07/01/2016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Gravidanza" TargetMode="External"/><Relationship Id="rId13" Type="http://schemas.openxmlformats.org/officeDocument/2006/relationships/hyperlink" Target="https://it.wikipedia.org/wiki/Atropo" TargetMode="External"/><Relationship Id="rId3" Type="http://schemas.openxmlformats.org/officeDocument/2006/relationships/hyperlink" Target="https://it.wikipedia.org/wiki/Lingua_latina" TargetMode="External"/><Relationship Id="rId7" Type="http://schemas.openxmlformats.org/officeDocument/2006/relationships/hyperlink" Target="https://it.wikipedia.org/wiki/Nascita" TargetMode="External"/><Relationship Id="rId12" Type="http://schemas.openxmlformats.org/officeDocument/2006/relationships/hyperlink" Target="https://it.wikipedia.org/wiki/Laches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t.wikipedia.org/wiki/Mitologia_greca" TargetMode="External"/><Relationship Id="rId11" Type="http://schemas.openxmlformats.org/officeDocument/2006/relationships/hyperlink" Target="https://it.wikipedia.org/wiki/Cloto" TargetMode="External"/><Relationship Id="rId5" Type="http://schemas.openxmlformats.org/officeDocument/2006/relationships/hyperlink" Target="https://it.wikipedia.org/wiki/Moire_(mitologia)" TargetMode="External"/><Relationship Id="rId15" Type="http://schemas.openxmlformats.org/officeDocument/2006/relationships/hyperlink" Target="https://it.wikipedia.org/wiki/Fato" TargetMode="External"/><Relationship Id="rId10" Type="http://schemas.openxmlformats.org/officeDocument/2006/relationships/hyperlink" Target="https://it.wikipedia.org/wiki/Temi" TargetMode="External"/><Relationship Id="rId4" Type="http://schemas.openxmlformats.org/officeDocument/2006/relationships/hyperlink" Target="https://it.wikipedia.org/wiki/Mitologia_romana" TargetMode="External"/><Relationship Id="rId9" Type="http://schemas.openxmlformats.org/officeDocument/2006/relationships/hyperlink" Target="https://it.wikipedia.org/wiki/Zeus" TargetMode="External"/><Relationship Id="rId14" Type="http://schemas.openxmlformats.org/officeDocument/2006/relationships/hyperlink" Target="https://it.wikipedia.org/wiki/Fil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C00000"/>
                </a:solidFill>
              </a:rPr>
              <a:t>Uomo e male</a:t>
            </a:r>
            <a:br>
              <a:rPr lang="it-IT" sz="5400" b="1" dirty="0" smtClean="0">
                <a:solidFill>
                  <a:srgbClr val="C00000"/>
                </a:solidFill>
              </a:rPr>
            </a:br>
            <a:r>
              <a:rPr lang="it-IT" sz="5400" b="1" dirty="0" smtClean="0">
                <a:solidFill>
                  <a:srgbClr val="C00000"/>
                </a:solidFill>
              </a:rPr>
              <a:t>un rapporto problematico</a:t>
            </a:r>
            <a:endParaRPr lang="it-IT" sz="5400" b="1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Scuola della Parola</a:t>
            </a:r>
          </a:p>
          <a:p>
            <a:r>
              <a:rPr lang="it-IT" dirty="0" smtClean="0"/>
              <a:t>2015-2016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spitiweb.indire.it/~mitn0001/ligurtur/ardesia/os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3714776" cy="6432513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4000496" y="500042"/>
            <a:ext cx="50006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Spesso il male di vivere ho incontrato</a:t>
            </a:r>
          </a:p>
          <a:p>
            <a:r>
              <a:rPr lang="it-IT" sz="2400" dirty="0" smtClean="0"/>
              <a:t>era il rivo strozzato che gorgoglia</a:t>
            </a:r>
          </a:p>
          <a:p>
            <a:r>
              <a:rPr lang="it-IT" sz="2400" dirty="0" smtClean="0"/>
              <a:t>era l'incartocciarsi della foglia</a:t>
            </a:r>
          </a:p>
          <a:p>
            <a:r>
              <a:rPr lang="it-IT" sz="2400" dirty="0" smtClean="0"/>
              <a:t>riarsa, era il cavallo stramazzato.</a:t>
            </a:r>
          </a:p>
          <a:p>
            <a:r>
              <a:rPr lang="it-IT" sz="2400" dirty="0" smtClean="0"/>
              <a:t> </a:t>
            </a:r>
          </a:p>
          <a:p>
            <a:r>
              <a:rPr lang="it-IT" sz="2400" dirty="0" smtClean="0"/>
              <a:t>Bene non seppi, fuori del prodigio</a:t>
            </a:r>
          </a:p>
          <a:p>
            <a:r>
              <a:rPr lang="it-IT" sz="2400" dirty="0" smtClean="0"/>
              <a:t>che schiude la divina Indifferenza:</a:t>
            </a:r>
          </a:p>
          <a:p>
            <a:r>
              <a:rPr lang="it-IT" sz="2400" dirty="0" smtClean="0"/>
              <a:t>era la statua nella sonnolenza</a:t>
            </a:r>
          </a:p>
          <a:p>
            <a:r>
              <a:rPr lang="it-IT" sz="2000" dirty="0" smtClean="0"/>
              <a:t>del meriggio, e la nuvola, e il falco alto levato.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ascinointellettuali.larionews.com/wp-content/uploads/2015/06/NZ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467100" cy="5895976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4000496" y="714356"/>
            <a:ext cx="4857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DANNAZIONE</a:t>
            </a:r>
          </a:p>
          <a:p>
            <a:endParaRPr lang="it-IT" sz="3200" dirty="0" smtClean="0"/>
          </a:p>
          <a:p>
            <a:r>
              <a:rPr lang="it-IT" sz="3200" dirty="0" smtClean="0"/>
              <a:t>Chiuso fra le cose mortali</a:t>
            </a:r>
          </a:p>
          <a:p>
            <a:endParaRPr lang="it-IT" sz="3200" dirty="0" smtClean="0"/>
          </a:p>
          <a:p>
            <a:r>
              <a:rPr lang="it-IT" sz="3200" dirty="0" smtClean="0"/>
              <a:t>(anche il cielo stellato finirà)</a:t>
            </a:r>
          </a:p>
          <a:p>
            <a:endParaRPr lang="it-IT" sz="3200" dirty="0" smtClean="0"/>
          </a:p>
          <a:p>
            <a:r>
              <a:rPr lang="it-IT" sz="3200" dirty="0" smtClean="0"/>
              <a:t>perché bramo Dio?</a:t>
            </a:r>
            <a:endParaRPr lang="it-IT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Cercare il 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Togliere la maschera la male, guardandolo in faccia, è già il primo passo per esorcizzarlo ritrovando non il vuoto, ma la figura vivente di Dio e soprattutto del crocifisso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</a:t>
            </a:r>
            <a:r>
              <a:rPr lang="it-IT" dirty="0" smtClean="0"/>
              <a:t>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Tutto è “cosa buona”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Umano è “cosa MOLTO buona”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i="1" dirty="0" smtClean="0"/>
              <a:t>La </a:t>
            </a:r>
            <a:r>
              <a:rPr lang="it-IT" i="1" dirty="0" err="1" smtClean="0"/>
              <a:t>creaturalità</a:t>
            </a:r>
            <a:r>
              <a:rPr lang="it-IT" i="1" dirty="0" smtClean="0"/>
              <a:t> e la </a:t>
            </a:r>
            <a:r>
              <a:rPr lang="it-IT" i="1" dirty="0" err="1" smtClean="0"/>
              <a:t>finitidine</a:t>
            </a:r>
            <a:r>
              <a:rPr lang="it-IT" i="1" dirty="0" smtClean="0"/>
              <a:t> non sono male!!!</a:t>
            </a:r>
            <a:endParaRPr lang="it-IT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Sap</a:t>
            </a:r>
            <a:r>
              <a:rPr lang="it-IT" dirty="0" smtClean="0"/>
              <a:t> 1,13-14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aseline="30000" dirty="0" smtClean="0"/>
              <a:t>12</a:t>
            </a:r>
            <a:r>
              <a:rPr lang="it-IT" dirty="0" smtClean="0"/>
              <a:t>Non affannatevi a cercare la morte con gli errori della vostra vita,</a:t>
            </a:r>
            <a:br>
              <a:rPr lang="it-IT" dirty="0" smtClean="0"/>
            </a:br>
            <a:r>
              <a:rPr lang="it-IT" dirty="0" smtClean="0"/>
              <a:t>non attiratevi la rovina con le opere delle vostre mani,</a:t>
            </a:r>
            <a:br>
              <a:rPr lang="it-IT" dirty="0" smtClean="0"/>
            </a:br>
            <a:r>
              <a:rPr lang="it-IT" baseline="30000" dirty="0" smtClean="0"/>
              <a:t>13</a:t>
            </a:r>
            <a:r>
              <a:rPr lang="it-IT" dirty="0" smtClean="0"/>
              <a:t>perché Dio non ha creato la morte</a:t>
            </a:r>
            <a:br>
              <a:rPr lang="it-IT" dirty="0" smtClean="0"/>
            </a:br>
            <a:r>
              <a:rPr lang="it-IT" dirty="0" smtClean="0"/>
              <a:t>e non gode per la rovina dei viventi.</a:t>
            </a:r>
            <a:br>
              <a:rPr lang="it-IT" dirty="0" smtClean="0"/>
            </a:br>
            <a:r>
              <a:rPr lang="it-IT" baseline="30000" dirty="0" smtClean="0"/>
              <a:t>14</a:t>
            </a:r>
            <a:r>
              <a:rPr lang="it-IT" dirty="0" smtClean="0"/>
              <a:t>Egli infatti ha creato tutte le cose perché esistano;</a:t>
            </a:r>
            <a:br>
              <a:rPr lang="it-IT" dirty="0" smtClean="0"/>
            </a:br>
            <a:r>
              <a:rPr lang="it-IT" dirty="0" smtClean="0"/>
              <a:t>le creature del mondo sono portatrici di salvezza,</a:t>
            </a:r>
            <a:br>
              <a:rPr lang="it-IT" dirty="0" smtClean="0"/>
            </a:br>
            <a:r>
              <a:rPr lang="it-IT" dirty="0" smtClean="0"/>
              <a:t>in esse non c'è veleno di morte,</a:t>
            </a:r>
            <a:br>
              <a:rPr lang="it-IT" dirty="0" smtClean="0"/>
            </a:br>
            <a:r>
              <a:rPr lang="it-IT" dirty="0" smtClean="0"/>
              <a:t>né il regno dei morti è sulla terra.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</a:t>
            </a:r>
            <a:r>
              <a:rPr lang="it-IT" dirty="0" smtClean="0"/>
              <a:t>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6000" baseline="30000" dirty="0" smtClean="0"/>
              <a:t>1</a:t>
            </a:r>
            <a:r>
              <a:rPr lang="it-IT" sz="6000" dirty="0" smtClean="0"/>
              <a:t>Il serpente era il più astuto di tutti gli animali selvatici che Dio aveva fatto</a:t>
            </a:r>
            <a:endParaRPr lang="it-IT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Polarità dell’esistenza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Sir 33,14-15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“</a:t>
            </a:r>
            <a:r>
              <a:rPr lang="it-IT" baseline="30000" dirty="0" smtClean="0"/>
              <a:t>14</a:t>
            </a:r>
            <a:r>
              <a:rPr lang="it-IT" dirty="0" smtClean="0"/>
              <a:t>Di fronte al male c'è il bene,</a:t>
            </a:r>
            <a:br>
              <a:rPr lang="it-IT" dirty="0" smtClean="0"/>
            </a:br>
            <a:r>
              <a:rPr lang="it-IT" dirty="0" smtClean="0"/>
              <a:t>di fronte alla morte c'è la vita;</a:t>
            </a:r>
            <a:br>
              <a:rPr lang="it-IT" dirty="0" smtClean="0"/>
            </a:br>
            <a:r>
              <a:rPr lang="it-IT" dirty="0" smtClean="0"/>
              <a:t>così di fronte all'uomo pio c'è il peccatore.</a:t>
            </a:r>
            <a:br>
              <a:rPr lang="it-IT" dirty="0" smtClean="0"/>
            </a:br>
            <a:r>
              <a:rPr lang="it-IT" baseline="30000" dirty="0" smtClean="0"/>
              <a:t>15</a:t>
            </a:r>
            <a:r>
              <a:rPr lang="it-IT" dirty="0" smtClean="0"/>
              <a:t>Considera perciò tutte le opere dell'Altissimo:</a:t>
            </a:r>
            <a:br>
              <a:rPr lang="it-IT" dirty="0" smtClean="0"/>
            </a:br>
            <a:r>
              <a:rPr lang="it-IT" dirty="0" smtClean="0"/>
              <a:t>a due a due, una di fronte all'altra.”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</a:t>
            </a:r>
            <a:r>
              <a:rPr lang="it-IT" dirty="0" smtClean="0"/>
              <a:t>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aseline="30000" dirty="0" smtClean="0"/>
              <a:t>6</a:t>
            </a:r>
            <a:r>
              <a:rPr lang="it-IT" dirty="0" smtClean="0"/>
              <a:t>Il Signore disse allora a Caino: </a:t>
            </a:r>
          </a:p>
          <a:p>
            <a:pPr>
              <a:buNone/>
            </a:pPr>
            <a:r>
              <a:rPr lang="it-IT" dirty="0" smtClean="0"/>
              <a:t>"Perché sei irritato e perché è abbattuto il tuo volto? </a:t>
            </a:r>
          </a:p>
          <a:p>
            <a:pPr>
              <a:buNone/>
            </a:pPr>
            <a:r>
              <a:rPr lang="it-IT" baseline="30000" dirty="0" smtClean="0"/>
              <a:t>7</a:t>
            </a:r>
            <a:r>
              <a:rPr lang="it-IT" dirty="0" smtClean="0"/>
              <a:t>Se agisci bene, non dovresti forse tenerlo alto? </a:t>
            </a:r>
          </a:p>
          <a:p>
            <a:pPr>
              <a:buNone/>
            </a:pPr>
            <a:r>
              <a:rPr lang="it-IT" dirty="0" smtClean="0"/>
              <a:t>Ma se non agisci bene, </a:t>
            </a:r>
            <a:r>
              <a:rPr lang="it-IT" b="1" dirty="0" smtClean="0"/>
              <a:t>il peccato è accovacciato alla tua porta</a:t>
            </a:r>
            <a:r>
              <a:rPr lang="it-IT" dirty="0" smtClean="0"/>
              <a:t>; verso di te è il suo istinto, e tu lo dominerai".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it-IT" dirty="0" smtClean="0"/>
              <a:t>Sir 15,11ss.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929354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it-IT" baseline="30000" dirty="0" smtClean="0"/>
              <a:t>11</a:t>
            </a:r>
            <a:r>
              <a:rPr lang="it-IT" dirty="0" smtClean="0"/>
              <a:t>Non dire: "A causa del Signore sono venuto meno", </a:t>
            </a:r>
            <a:br>
              <a:rPr lang="it-IT" dirty="0" smtClean="0"/>
            </a:br>
            <a:r>
              <a:rPr lang="it-IT" dirty="0" smtClean="0"/>
              <a:t>perché egli non fa quello che detesta.</a:t>
            </a:r>
            <a:br>
              <a:rPr lang="it-IT" dirty="0" smtClean="0"/>
            </a:br>
            <a:r>
              <a:rPr lang="it-IT" baseline="30000" dirty="0" smtClean="0"/>
              <a:t>12</a:t>
            </a:r>
            <a:r>
              <a:rPr lang="it-IT" dirty="0" smtClean="0"/>
              <a:t>Non dire: "Egli mi ha tratto in errore",</a:t>
            </a:r>
            <a:br>
              <a:rPr lang="it-IT" dirty="0" smtClean="0"/>
            </a:br>
            <a:r>
              <a:rPr lang="it-IT" dirty="0" smtClean="0"/>
              <a:t>perché non ha bisogno di un peccatore.</a:t>
            </a:r>
            <a:br>
              <a:rPr lang="it-IT" dirty="0" smtClean="0"/>
            </a:br>
            <a:r>
              <a:rPr lang="it-IT" baseline="30000" dirty="0" smtClean="0"/>
              <a:t>13</a:t>
            </a:r>
            <a:r>
              <a:rPr lang="it-IT" dirty="0" smtClean="0"/>
              <a:t>Il Signore odia ogni abominio:</a:t>
            </a:r>
            <a:br>
              <a:rPr lang="it-IT" dirty="0" smtClean="0"/>
            </a:br>
            <a:r>
              <a:rPr lang="it-IT" dirty="0" smtClean="0"/>
              <a:t>esso non è amato da quelli che lo temono.</a:t>
            </a:r>
            <a:br>
              <a:rPr lang="it-IT" dirty="0" smtClean="0"/>
            </a:br>
            <a:r>
              <a:rPr lang="it-IT" baseline="30000" dirty="0" smtClean="0"/>
              <a:t>14</a:t>
            </a:r>
            <a:r>
              <a:rPr lang="it-IT" dirty="0" smtClean="0"/>
              <a:t>Da principio Dio creò l'uomo</a:t>
            </a:r>
            <a:br>
              <a:rPr lang="it-IT" dirty="0" smtClean="0"/>
            </a:br>
            <a:r>
              <a:rPr lang="it-IT" dirty="0" smtClean="0"/>
              <a:t>e lo lasciò in balìa del suo proprio volere.</a:t>
            </a:r>
            <a:br>
              <a:rPr lang="it-IT" dirty="0" smtClean="0"/>
            </a:br>
            <a:r>
              <a:rPr lang="it-IT" baseline="30000" dirty="0" smtClean="0"/>
              <a:t>15</a:t>
            </a:r>
            <a:r>
              <a:rPr lang="it-IT" dirty="0" smtClean="0"/>
              <a:t> Se tu vuoi, puoi osservare i comandamenti;</a:t>
            </a:r>
            <a:br>
              <a:rPr lang="it-IT" dirty="0" smtClean="0"/>
            </a:br>
            <a:r>
              <a:rPr lang="it-IT" dirty="0" smtClean="0"/>
              <a:t>l'essere fedele dipende dalla tua buona volontà .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aseline="30000" dirty="0" smtClean="0"/>
              <a:t>16</a:t>
            </a:r>
            <a:r>
              <a:rPr lang="it-IT" dirty="0" smtClean="0"/>
              <a:t>Egli ti ha posto davanti fuoco e acqua:</a:t>
            </a:r>
            <a:br>
              <a:rPr lang="it-IT" dirty="0" smtClean="0"/>
            </a:br>
            <a:r>
              <a:rPr lang="it-IT" dirty="0" smtClean="0"/>
              <a:t>là dove vuoi tendi la tua mano.</a:t>
            </a:r>
            <a:br>
              <a:rPr lang="it-IT" dirty="0" smtClean="0"/>
            </a:br>
            <a:r>
              <a:rPr lang="it-IT" baseline="30000" dirty="0" smtClean="0"/>
              <a:t>17</a:t>
            </a:r>
            <a:r>
              <a:rPr lang="it-IT" dirty="0" smtClean="0"/>
              <a:t>Davanti agli uomini stanno la vita e la morte :</a:t>
            </a:r>
            <a:br>
              <a:rPr lang="it-IT" dirty="0" smtClean="0"/>
            </a:br>
            <a:r>
              <a:rPr lang="it-IT" dirty="0" smtClean="0"/>
              <a:t>a ognuno sarà dato ciò che a lui piacerà. </a:t>
            </a:r>
          </a:p>
          <a:p>
            <a:pPr>
              <a:buNone/>
            </a:pPr>
            <a:r>
              <a:rPr lang="it-IT" baseline="30000" dirty="0" smtClean="0"/>
              <a:t>18</a:t>
            </a:r>
            <a:r>
              <a:rPr lang="it-IT" dirty="0" smtClean="0"/>
              <a:t>Grande infatti è la sapienza del Signore;</a:t>
            </a:r>
            <a:br>
              <a:rPr lang="it-IT" dirty="0" smtClean="0"/>
            </a:br>
            <a:r>
              <a:rPr lang="it-IT" dirty="0" smtClean="0"/>
              <a:t>forte e potente, egli vede ogni cosa.</a:t>
            </a:r>
            <a:br>
              <a:rPr lang="it-IT" dirty="0" smtClean="0"/>
            </a:br>
            <a:r>
              <a:rPr lang="it-IT" baseline="30000" dirty="0" smtClean="0"/>
              <a:t>19</a:t>
            </a:r>
            <a:r>
              <a:rPr lang="it-IT" dirty="0" smtClean="0"/>
              <a:t>I suoi occhi sono su coloro che lo temono,</a:t>
            </a:r>
            <a:br>
              <a:rPr lang="it-IT" dirty="0" smtClean="0"/>
            </a:br>
            <a:r>
              <a:rPr lang="it-IT" dirty="0" smtClean="0"/>
              <a:t>egli conosce ogni opera degli uomini.</a:t>
            </a:r>
            <a:br>
              <a:rPr lang="it-IT" dirty="0" smtClean="0"/>
            </a:br>
            <a:r>
              <a:rPr lang="it-IT" baseline="30000" dirty="0" smtClean="0"/>
              <a:t>20</a:t>
            </a:r>
            <a:r>
              <a:rPr lang="it-IT" dirty="0" smtClean="0"/>
              <a:t>A nessuno ha comandato di essere empio</a:t>
            </a:r>
            <a:br>
              <a:rPr lang="it-IT" dirty="0" smtClean="0"/>
            </a:br>
            <a:r>
              <a:rPr lang="it-IT" dirty="0" smtClean="0"/>
              <a:t>e a nessuno ha dato il permesso di peccare.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male come assurdità, insensatezza, contraddizione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male come esperienza umana di fallimento e di prostrazione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diavolo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err="1" smtClean="0"/>
              <a:t>Sap</a:t>
            </a:r>
            <a:r>
              <a:rPr lang="it-IT" dirty="0" smtClean="0"/>
              <a:t> 2,21-24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aseline="30000" dirty="0" smtClean="0"/>
              <a:t>21</a:t>
            </a:r>
            <a:r>
              <a:rPr lang="it-IT" dirty="0" smtClean="0"/>
              <a:t>Hanno pensato così, ma si sono sbagliati;</a:t>
            </a:r>
            <a:br>
              <a:rPr lang="it-IT" dirty="0" smtClean="0"/>
            </a:br>
            <a:r>
              <a:rPr lang="it-IT" dirty="0" smtClean="0"/>
              <a:t>la loro malizia li ha accecati.</a:t>
            </a:r>
            <a:br>
              <a:rPr lang="it-IT" dirty="0" smtClean="0"/>
            </a:br>
            <a:r>
              <a:rPr lang="it-IT" baseline="30000" dirty="0" smtClean="0"/>
              <a:t>22</a:t>
            </a:r>
            <a:r>
              <a:rPr lang="it-IT" dirty="0" smtClean="0"/>
              <a:t>Non conoscono i misteriosi segreti di Dio,</a:t>
            </a:r>
            <a:br>
              <a:rPr lang="it-IT" dirty="0" smtClean="0"/>
            </a:br>
            <a:r>
              <a:rPr lang="it-IT" dirty="0" smtClean="0"/>
              <a:t>non sperano ricompensa per la rettitudine</a:t>
            </a:r>
            <a:br>
              <a:rPr lang="it-IT" dirty="0" smtClean="0"/>
            </a:br>
            <a:r>
              <a:rPr lang="it-IT" dirty="0" smtClean="0"/>
              <a:t>né credono a un premio per una vita irreprensibile.</a:t>
            </a:r>
            <a:br>
              <a:rPr lang="it-IT" dirty="0" smtClean="0"/>
            </a:br>
            <a:r>
              <a:rPr lang="it-IT" baseline="30000" dirty="0" smtClean="0"/>
              <a:t>23</a:t>
            </a:r>
            <a:r>
              <a:rPr lang="it-IT" dirty="0" smtClean="0"/>
              <a:t>Sì, Dio ha creato l'uomo per l'incorruttibilità,</a:t>
            </a:r>
            <a:br>
              <a:rPr lang="it-IT" dirty="0" smtClean="0"/>
            </a:br>
            <a:r>
              <a:rPr lang="it-IT" dirty="0" smtClean="0"/>
              <a:t>lo ha fatto immagine della propria natura.</a:t>
            </a:r>
            <a:br>
              <a:rPr lang="it-IT" dirty="0" smtClean="0"/>
            </a:br>
            <a:r>
              <a:rPr lang="it-IT" baseline="30000" dirty="0" smtClean="0"/>
              <a:t>24</a:t>
            </a:r>
            <a:r>
              <a:rPr lang="it-IT" dirty="0" smtClean="0"/>
              <a:t>Ma per l'invidia del diavolo la morte è entrata nel mondo</a:t>
            </a:r>
            <a:br>
              <a:rPr lang="it-IT" dirty="0" smtClean="0"/>
            </a:br>
            <a:r>
              <a:rPr lang="it-IT" dirty="0" smtClean="0"/>
              <a:t>e ne fanno esperienza coloro che le appartengono.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manuelmarangoni.it/onemind/wp-content/uploads/2014/02/Diavolo-e-Ges%C3%B9-a-confronto-braccio-di-ferro-450x3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858180" cy="5884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Autofit/>
          </a:bodyPr>
          <a:lstStyle/>
          <a:p>
            <a:r>
              <a:rPr lang="it-IT" sz="3200" dirty="0" smtClean="0"/>
              <a:t>L’esperienza dell’uomo immerso nel peccato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“ </a:t>
            </a:r>
            <a:r>
              <a:rPr lang="it-IT" dirty="0" err="1" smtClean="0"/>
              <a:t>Rm</a:t>
            </a:r>
            <a:r>
              <a:rPr lang="it-IT" dirty="0" smtClean="0"/>
              <a:t> 7,</a:t>
            </a:r>
            <a:r>
              <a:rPr lang="it-IT" baseline="30000" dirty="0" smtClean="0"/>
              <a:t>18</a:t>
            </a:r>
            <a:r>
              <a:rPr lang="it-IT" dirty="0" smtClean="0"/>
              <a:t>Io so infatti che in me, cioè nella mia carne, non abita il bene: in me c'è il desiderio del bene, ma non la capacità di attuarlo; </a:t>
            </a:r>
            <a:r>
              <a:rPr lang="it-IT" baseline="30000" dirty="0" smtClean="0"/>
              <a:t>19</a:t>
            </a:r>
            <a:r>
              <a:rPr lang="it-IT" dirty="0" smtClean="0"/>
              <a:t>infatti </a:t>
            </a:r>
            <a:r>
              <a:rPr lang="it-IT" b="1" dirty="0" smtClean="0"/>
              <a:t>io non compio il bene che voglio, ma il male che non voglio</a:t>
            </a:r>
            <a:r>
              <a:rPr lang="it-IT" dirty="0" smtClean="0"/>
              <a:t>. </a:t>
            </a:r>
            <a:r>
              <a:rPr lang="it-IT" baseline="30000" dirty="0" smtClean="0"/>
              <a:t>20</a:t>
            </a:r>
            <a:r>
              <a:rPr lang="it-IT" dirty="0" smtClean="0"/>
              <a:t>Ora, se faccio quello che non voglio, non sono più io a farlo, ma il peccato che abita in me. </a:t>
            </a:r>
            <a:r>
              <a:rPr lang="it-IT" baseline="30000" dirty="0" smtClean="0"/>
              <a:t>21</a:t>
            </a:r>
            <a:r>
              <a:rPr lang="it-IT" dirty="0" smtClean="0"/>
              <a:t>Dunque io trovo in me questa legge: </a:t>
            </a:r>
            <a:r>
              <a:rPr lang="it-IT" b="1" dirty="0" smtClean="0"/>
              <a:t>quando voglio fare il bene, il male è accanto a me</a:t>
            </a:r>
            <a:r>
              <a:rPr lang="it-IT" dirty="0" smtClean="0"/>
              <a:t>. </a:t>
            </a:r>
            <a:r>
              <a:rPr lang="it-IT" baseline="30000" dirty="0" smtClean="0"/>
              <a:t>22</a:t>
            </a:r>
            <a:r>
              <a:rPr lang="it-IT" dirty="0" smtClean="0"/>
              <a:t>Infatti nel mio intimo acconsento alla legge di Dio, </a:t>
            </a:r>
            <a:r>
              <a:rPr lang="it-IT" baseline="30000" dirty="0" smtClean="0"/>
              <a:t>23</a:t>
            </a:r>
            <a:r>
              <a:rPr lang="it-IT" dirty="0" smtClean="0"/>
              <a:t>ma nelle mie membra vedo un'altra legge, che combatte contro la legge della mia ragione e mi rende schiavo della legge del peccato, che è nelle mie membra.”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it/1/196615/slides/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peccato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800" dirty="0" smtClean="0"/>
              <a:t>Gli interventi di Dio nella storia della salvezza tendono a ristabilire la comunione con lui, interrotta a causa del peccato</a:t>
            </a:r>
            <a:endParaRPr lang="it-IT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Peccato e alleanza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L’ambito di comprensione del peccato è quello simbolico dell’alleanza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L’alleanza non è personale, ma comunitaria. Perciò il peccato è valutato come un detrimento sociale e collettivo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encrypted-tbn3.gstatic.com/images?q=tbn:ANd9GcTYVqaTynL6iK7ppFG-cAKdVOjaly45eLdgU6dlP_uKyOoT_D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709" y="857232"/>
            <a:ext cx="6657877" cy="5123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Termini ebraici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r>
              <a:rPr lang="it-IT" sz="4000" b="1" dirty="0" err="1" smtClean="0">
                <a:latin typeface="Calibri"/>
              </a:rPr>
              <a:t>Ḥatta</a:t>
            </a:r>
            <a:r>
              <a:rPr lang="it-IT" sz="4000" b="1" dirty="0" smtClean="0">
                <a:latin typeface="Calibri"/>
              </a:rPr>
              <a:t>’</a:t>
            </a:r>
            <a:r>
              <a:rPr lang="it-IT" sz="4000" dirty="0" smtClean="0">
                <a:latin typeface="Calibri"/>
              </a:rPr>
              <a:t>: mancare lo scopo, il bersaglio, trasgredire un uso e consuetudine</a:t>
            </a:r>
          </a:p>
          <a:p>
            <a:r>
              <a:rPr lang="it-IT" sz="4000" b="1" dirty="0" smtClean="0">
                <a:latin typeface="Calibri"/>
              </a:rPr>
              <a:t>‘</a:t>
            </a:r>
            <a:r>
              <a:rPr lang="it-IT" sz="4000" b="1" dirty="0" err="1" smtClean="0">
                <a:latin typeface="Calibri"/>
              </a:rPr>
              <a:t>Awon</a:t>
            </a:r>
            <a:r>
              <a:rPr lang="it-IT" sz="4000" dirty="0" smtClean="0">
                <a:latin typeface="Calibri"/>
              </a:rPr>
              <a:t>: commettere un’ingiustizia a livello giuridico</a:t>
            </a:r>
          </a:p>
          <a:p>
            <a:r>
              <a:rPr lang="it-IT" sz="4000" b="1" dirty="0" err="1" smtClean="0">
                <a:latin typeface="Calibri"/>
              </a:rPr>
              <a:t>Peša</a:t>
            </a:r>
            <a:r>
              <a:rPr lang="it-IT" sz="4000" b="1" dirty="0" smtClean="0">
                <a:latin typeface="Calibri"/>
              </a:rPr>
              <a:t>‘</a:t>
            </a:r>
            <a:r>
              <a:rPr lang="it-IT" sz="4000" dirty="0" smtClean="0">
                <a:latin typeface="Calibri"/>
              </a:rPr>
              <a:t>: indica la ribellione contro l’autorità religiosa o politica</a:t>
            </a:r>
          </a:p>
          <a:p>
            <a:r>
              <a:rPr lang="it-IT" sz="4000" b="1" dirty="0" err="1" smtClean="0">
                <a:latin typeface="Calibri"/>
              </a:rPr>
              <a:t>Raša</a:t>
            </a:r>
            <a:r>
              <a:rPr lang="it-IT" sz="4000" b="1" dirty="0" smtClean="0">
                <a:latin typeface="Calibri"/>
              </a:rPr>
              <a:t>‘</a:t>
            </a:r>
            <a:r>
              <a:rPr lang="it-IT" sz="4000" dirty="0" smtClean="0">
                <a:latin typeface="Calibri"/>
              </a:rPr>
              <a:t>: colpevole di reato</a:t>
            </a:r>
          </a:p>
          <a:p>
            <a:r>
              <a:rPr lang="it-IT" sz="4000" b="1" dirty="0" err="1" smtClean="0">
                <a:latin typeface="Calibri"/>
              </a:rPr>
              <a:t>Nebalah</a:t>
            </a:r>
            <a:r>
              <a:rPr lang="it-IT" sz="4000" dirty="0" smtClean="0">
                <a:latin typeface="Calibri"/>
              </a:rPr>
              <a:t>: indica la follia di un uomo insensato e malvagio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Metafore di peccato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r>
              <a:rPr lang="it-IT" smtClean="0"/>
              <a:t>Adulterio/tradimento</a:t>
            </a:r>
            <a:endParaRPr lang="it-IT" dirty="0" smtClean="0"/>
          </a:p>
          <a:p>
            <a:r>
              <a:rPr lang="it-IT" dirty="0" smtClean="0"/>
              <a:t>Ingiustizia giudiziaria</a:t>
            </a:r>
          </a:p>
          <a:p>
            <a:r>
              <a:rPr lang="it-IT" dirty="0" smtClean="0"/>
              <a:t>Idolatria</a:t>
            </a:r>
          </a:p>
          <a:p>
            <a:r>
              <a:rPr lang="it-IT" dirty="0" smtClean="0"/>
              <a:t>Perdita del sentiero</a:t>
            </a:r>
          </a:p>
          <a:p>
            <a:r>
              <a:rPr lang="it-IT" dirty="0" smtClean="0"/>
              <a:t>Prostrazione sulla polvere</a:t>
            </a:r>
          </a:p>
          <a:p>
            <a:r>
              <a:rPr lang="it-IT" dirty="0" smtClean="0"/>
              <a:t>Abbandono ai nemici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Male/dolore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Male/sofferenza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Male/caducità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Male/morte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Dal peccato rituale involontario alla trasgressione consapevole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G9sQEMUm1CrI9nwgdm2avIarwKfdakEkw0zwIDjQgBGdDUME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89"/>
            <a:ext cx="5000660" cy="63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Peccato </a:t>
            </a:r>
            <a:r>
              <a:rPr lang="it-IT" dirty="0" err="1" smtClean="0"/>
              <a:t>contro…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DIO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IDOLATRIA</a:t>
            </a:r>
          </a:p>
          <a:p>
            <a:endParaRPr lang="it-IT" dirty="0" smtClean="0"/>
          </a:p>
          <a:p>
            <a:r>
              <a:rPr lang="it-IT" dirty="0" smtClean="0"/>
              <a:t>MAGIA</a:t>
            </a:r>
          </a:p>
          <a:p>
            <a:endParaRPr lang="it-IT" dirty="0" smtClean="0"/>
          </a:p>
          <a:p>
            <a:r>
              <a:rPr lang="it-IT" dirty="0" smtClean="0"/>
              <a:t>BESTEMMIA</a:t>
            </a:r>
          </a:p>
          <a:p>
            <a:endParaRPr lang="it-IT" dirty="0" smtClean="0"/>
          </a:p>
          <a:p>
            <a:r>
              <a:rPr lang="it-IT" dirty="0" smtClean="0"/>
              <a:t>FALSO GIURAMENTO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IL PROSSIMO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RIBELLIONE </a:t>
            </a:r>
            <a:r>
              <a:rPr lang="it-IT" dirty="0" err="1" smtClean="0"/>
              <a:t>VS</a:t>
            </a:r>
            <a:r>
              <a:rPr lang="it-IT" dirty="0" smtClean="0"/>
              <a:t>. GENITORI</a:t>
            </a:r>
          </a:p>
          <a:p>
            <a:endParaRPr lang="it-IT" dirty="0" smtClean="0"/>
          </a:p>
          <a:p>
            <a:r>
              <a:rPr lang="it-IT" dirty="0" smtClean="0"/>
              <a:t>SEQUESTRO </a:t>
            </a:r>
            <a:r>
              <a:rPr lang="it-IT" dirty="0" err="1" smtClean="0"/>
              <a:t>DI</a:t>
            </a:r>
            <a:r>
              <a:rPr lang="it-IT" dirty="0" smtClean="0"/>
              <a:t> PERSONA</a:t>
            </a:r>
          </a:p>
          <a:p>
            <a:endParaRPr lang="it-IT" dirty="0" smtClean="0"/>
          </a:p>
          <a:p>
            <a:r>
              <a:rPr lang="it-IT" dirty="0" smtClean="0"/>
              <a:t>ADULTERIO</a:t>
            </a:r>
          </a:p>
          <a:p>
            <a:endParaRPr lang="it-IT" dirty="0" smtClean="0"/>
          </a:p>
          <a:p>
            <a:r>
              <a:rPr lang="it-IT" dirty="0" smtClean="0"/>
              <a:t>ASSASSINIO</a:t>
            </a:r>
          </a:p>
          <a:p>
            <a:endParaRPr lang="it-IT" dirty="0" smtClean="0"/>
          </a:p>
          <a:p>
            <a:r>
              <a:rPr lang="it-IT" dirty="0" smtClean="0"/>
              <a:t>INGIUSTIZIA </a:t>
            </a:r>
            <a:r>
              <a:rPr lang="it-IT" dirty="0" err="1" smtClean="0"/>
              <a:t>VS</a:t>
            </a:r>
            <a:r>
              <a:rPr lang="it-IT" dirty="0" smtClean="0"/>
              <a:t>. POVERI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CARETTERISTICHE DEL PECCATO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INFRAZIONE DELL’ALLEANZA </a:t>
            </a:r>
          </a:p>
          <a:p>
            <a:r>
              <a:rPr lang="it-IT" dirty="0" smtClean="0"/>
              <a:t>CONTRO LA SOCIET</a:t>
            </a:r>
            <a:r>
              <a:rPr lang="it-IT" dirty="0" smtClean="0">
                <a:latin typeface="Calibri"/>
              </a:rPr>
              <a:t>À</a:t>
            </a:r>
            <a:r>
              <a:rPr lang="it-IT" dirty="0" smtClean="0"/>
              <a:t> </a:t>
            </a:r>
          </a:p>
          <a:p>
            <a:r>
              <a:rPr lang="it-IT" dirty="0" smtClean="0"/>
              <a:t>E COME OFFESA AL PARTNER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Rottura con 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Dis-obbedienza a Dio</a:t>
            </a:r>
          </a:p>
          <a:p>
            <a:endParaRPr lang="it-IT" dirty="0" smtClean="0"/>
          </a:p>
          <a:p>
            <a:r>
              <a:rPr lang="it-IT" dirty="0" smtClean="0"/>
              <a:t>Infedeltà coniugale</a:t>
            </a:r>
          </a:p>
          <a:p>
            <a:endParaRPr lang="it-IT" dirty="0" smtClean="0"/>
          </a:p>
          <a:p>
            <a:r>
              <a:rPr lang="it-IT" dirty="0" smtClean="0"/>
              <a:t>Voltare le spalle all’alleato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Ingratitudine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grati verso la “santità/predilezione”</a:t>
            </a:r>
          </a:p>
          <a:p>
            <a:endParaRPr lang="it-IT" dirty="0" smtClean="0"/>
          </a:p>
          <a:p>
            <a:r>
              <a:rPr lang="it-IT" dirty="0" smtClean="0"/>
              <a:t>Strumentalizzare e abusare della fedeltà di Dio</a:t>
            </a:r>
          </a:p>
          <a:p>
            <a:endParaRPr lang="it-IT" dirty="0" smtClean="0"/>
          </a:p>
          <a:p>
            <a:r>
              <a:rPr lang="it-IT" dirty="0" smtClean="0"/>
              <a:t>Perdita di fiducia in lui (</a:t>
            </a:r>
            <a:r>
              <a:rPr lang="it-IT" dirty="0" err="1" smtClean="0"/>
              <a:t>Gen</a:t>
            </a:r>
            <a:r>
              <a:rPr lang="it-IT" dirty="0" smtClean="0"/>
              <a:t> 3)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</a:t>
            </a:r>
            <a:r>
              <a:rPr lang="it-IT" dirty="0" err="1" smtClean="0"/>
              <a:t>Hybris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Rifiuto della sua attenzione verso la creatura, fino a volersi identificare col Creatore</a:t>
            </a:r>
          </a:p>
          <a:p>
            <a:endParaRPr lang="it-IT" dirty="0" smtClean="0"/>
          </a:p>
          <a:p>
            <a:r>
              <a:rPr lang="it-IT" dirty="0" smtClean="0"/>
              <a:t>Daniele sconfigge la tracotanza di </a:t>
            </a:r>
            <a:r>
              <a:rPr lang="it-IT" dirty="0" err="1" smtClean="0"/>
              <a:t>Nabucodonosor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Giovanni quella di Erode</a:t>
            </a:r>
          </a:p>
          <a:p>
            <a:endParaRPr lang="it-IT" dirty="0" smtClean="0"/>
          </a:p>
          <a:p>
            <a:r>
              <a:rPr lang="it-IT" dirty="0" smtClean="0"/>
              <a:t>Nell’Apocalisse quella di Roma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bero-arbitrio.it/wp-content/uploads/2015/11/Vizi-Virt%C3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429684" cy="5268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.bp.blogspot.com/-pFUvEqCwJPY/Ud1y2RgvIzI/AAAAAAAAZR4/k3j73QtyGxM/s1600/mente+collettiva+dualit%C3%A0+bene+e+m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58246" cy="6268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videojoke.it/wp-content/uploads/2009/11/Parc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157951" cy="3500461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214282" y="3500439"/>
            <a:ext cx="8929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Le Parche (in </a:t>
            </a:r>
            <a:r>
              <a:rPr lang="it-IT" b="1" dirty="0" smtClean="0">
                <a:hlinkClick r:id="rId3" tooltip="Lingua latina"/>
              </a:rPr>
              <a:t>latino</a:t>
            </a:r>
            <a:r>
              <a:rPr lang="it-IT" b="1" dirty="0" smtClean="0"/>
              <a:t> </a:t>
            </a:r>
            <a:r>
              <a:rPr lang="it-IT" b="1" i="1" dirty="0" err="1" smtClean="0"/>
              <a:t>Parcae</a:t>
            </a:r>
            <a:r>
              <a:rPr lang="it-IT" b="1" dirty="0" smtClean="0"/>
              <a:t>), nella </a:t>
            </a:r>
            <a:r>
              <a:rPr lang="it-IT" b="1" dirty="0" smtClean="0">
                <a:hlinkClick r:id="rId4" tooltip="Mitologia romana"/>
              </a:rPr>
              <a:t>mitologia romana</a:t>
            </a:r>
            <a:r>
              <a:rPr lang="it-IT" b="1" dirty="0" smtClean="0"/>
              <a:t>, sono il corrispettivo delle </a:t>
            </a:r>
            <a:r>
              <a:rPr lang="it-IT" b="1" dirty="0" smtClean="0">
                <a:hlinkClick r:id="rId5" tooltip="Moire (mitologia)"/>
              </a:rPr>
              <a:t>Moire</a:t>
            </a:r>
            <a:r>
              <a:rPr lang="it-IT" b="1" dirty="0" smtClean="0"/>
              <a:t> </a:t>
            </a:r>
            <a:r>
              <a:rPr lang="it-IT" b="1" dirty="0" smtClean="0">
                <a:hlinkClick r:id="rId6" tooltip="Mitologia greca"/>
              </a:rPr>
              <a:t>greche</a:t>
            </a:r>
            <a:r>
              <a:rPr lang="it-IT" b="1" dirty="0" smtClean="0"/>
              <a:t>.</a:t>
            </a:r>
          </a:p>
          <a:p>
            <a:r>
              <a:rPr lang="it-IT" b="1" dirty="0" smtClean="0"/>
              <a:t>In origine si trattava di una divinità singola, Parca, dea tutelare della </a:t>
            </a:r>
            <a:r>
              <a:rPr lang="it-IT" b="1" dirty="0" smtClean="0">
                <a:hlinkClick r:id="rId7" tooltip="Nascita"/>
              </a:rPr>
              <a:t>nascita</a:t>
            </a:r>
            <a:r>
              <a:rPr lang="it-IT" b="1" dirty="0" smtClean="0"/>
              <a:t>. Successivamente le furono aggiunte Nona e Decima, che presiedevano agli ultimi mesi di </a:t>
            </a:r>
            <a:r>
              <a:rPr lang="it-IT" b="1" dirty="0" smtClean="0">
                <a:hlinkClick r:id="rId8" tooltip="Gravidanza"/>
              </a:rPr>
              <a:t>gravidanza</a:t>
            </a:r>
            <a:r>
              <a:rPr lang="it-IT" b="1" dirty="0" smtClean="0"/>
              <a:t>. Figlie di </a:t>
            </a:r>
            <a:r>
              <a:rPr lang="it-IT" b="1" dirty="0" smtClean="0">
                <a:hlinkClick r:id="rId9" tooltip="Zeus"/>
              </a:rPr>
              <a:t>Zeus</a:t>
            </a:r>
            <a:r>
              <a:rPr lang="it-IT" b="1" dirty="0" smtClean="0"/>
              <a:t> e </a:t>
            </a:r>
            <a:r>
              <a:rPr lang="it-IT" b="1" dirty="0" smtClean="0">
                <a:hlinkClick r:id="rId10" tooltip="Temi"/>
              </a:rPr>
              <a:t>Temi</a:t>
            </a:r>
            <a:r>
              <a:rPr lang="it-IT" b="1" dirty="0" smtClean="0"/>
              <a:t>, la Giustizia. Esse stabilivano il destino degli uomini. In arte e in poesia erano raffigurate come vecchie tessitrici scorbutiche o come oscure fanciulle. In un secondo momento furono assimilate alle Moire (</a:t>
            </a:r>
            <a:r>
              <a:rPr lang="it-IT" b="1" dirty="0" err="1" smtClean="0">
                <a:hlinkClick r:id="rId11" tooltip="Cloto"/>
              </a:rPr>
              <a:t>Clòto</a:t>
            </a:r>
            <a:r>
              <a:rPr lang="it-IT" b="1" dirty="0" smtClean="0"/>
              <a:t>,</a:t>
            </a:r>
            <a:r>
              <a:rPr lang="it-IT" b="1" dirty="0" err="1" smtClean="0">
                <a:hlinkClick r:id="rId12" tooltip="Lachesi"/>
              </a:rPr>
              <a:t>Làchesi</a:t>
            </a:r>
            <a:r>
              <a:rPr lang="it-IT" b="1" dirty="0" smtClean="0"/>
              <a:t> e </a:t>
            </a:r>
            <a:r>
              <a:rPr lang="it-IT" b="1" dirty="0" err="1" smtClean="0">
                <a:hlinkClick r:id="rId13" tooltip="Atropo"/>
              </a:rPr>
              <a:t>Àtropo</a:t>
            </a:r>
            <a:r>
              <a:rPr lang="it-IT" b="1" dirty="0" smtClean="0"/>
              <a:t>) e divennero le divinità che presiedono al destino dell'uomo. La prima filava il filo della vita; la seconda dispensava i destini, assegnandone uno a ogni individuo stabilendone anche la durata; la terza, l'inesorabile, tagliava il </a:t>
            </a:r>
            <a:r>
              <a:rPr lang="it-IT" b="1" dirty="0" smtClean="0">
                <a:hlinkClick r:id="rId14" tooltip="Filo"/>
              </a:rPr>
              <a:t>filo</a:t>
            </a:r>
            <a:r>
              <a:rPr lang="it-IT" b="1" dirty="0" smtClean="0"/>
              <a:t> della vita al momento stabilito. Le loro decisioni erano immutabili: neppure gli dèi potevano cambiarle. Venivano chiamate anche </a:t>
            </a:r>
            <a:r>
              <a:rPr lang="it-IT" b="1" dirty="0" err="1" smtClean="0"/>
              <a:t>Fatae</a:t>
            </a:r>
            <a:r>
              <a:rPr lang="it-IT" b="1" dirty="0" smtClean="0"/>
              <a:t>, ovvero coloro che presiedono al </a:t>
            </a:r>
            <a:r>
              <a:rPr lang="it-IT" b="1" dirty="0" smtClean="0">
                <a:hlinkClick r:id="rId15" tooltip="Fato"/>
              </a:rPr>
              <a:t>Fato</a:t>
            </a:r>
            <a:r>
              <a:rPr lang="it-IT" b="1" dirty="0" smtClean="0"/>
              <a:t> (dal latino </a:t>
            </a:r>
            <a:r>
              <a:rPr lang="it-IT" b="1" i="1" dirty="0" err="1" smtClean="0"/>
              <a:t>Fatum</a:t>
            </a:r>
            <a:r>
              <a:rPr lang="it-IT" b="1" dirty="0" smtClean="0"/>
              <a:t> ovvero "destino").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Lattanzio</a:t>
            </a:r>
            <a:r>
              <a:rPr lang="it-IT" dirty="0" smtClean="0"/>
              <a:t> (3°-4° secolo)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“</a:t>
            </a:r>
            <a:r>
              <a:rPr lang="it-IT" b="1" dirty="0" smtClean="0"/>
              <a:t>Dio</a:t>
            </a:r>
          </a:p>
          <a:p>
            <a:pPr algn="ctr">
              <a:buNone/>
            </a:pPr>
            <a:r>
              <a:rPr lang="it-IT" dirty="0" smtClean="0"/>
              <a:t> vuole eliminare il male e non può;</a:t>
            </a:r>
          </a:p>
          <a:p>
            <a:pPr algn="ctr">
              <a:buNone/>
            </a:pPr>
            <a:r>
              <a:rPr lang="it-IT" dirty="0" smtClean="0"/>
              <a:t>oppure può e non vuole;</a:t>
            </a:r>
          </a:p>
          <a:p>
            <a:pPr algn="ctr">
              <a:buNone/>
            </a:pPr>
            <a:r>
              <a:rPr lang="it-IT" dirty="0" smtClean="0"/>
              <a:t>oppure non vuole e non può</a:t>
            </a:r>
          </a:p>
          <a:p>
            <a:pPr algn="ctr">
              <a:buNone/>
            </a:pPr>
            <a:r>
              <a:rPr lang="it-IT" dirty="0" smtClean="0"/>
              <a:t>oppure vuole e può”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laoujetemmenerai.free.fr/wp-content/2009/01/baudel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10575" cy="641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fiore del mare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La stoltezza, l'errore, il peccato, l'avarizia, abitano i nostri spiriti e agitano i nostri corpi; noi nutriamo amabili rimorsi come i mendicanti alimentano i loro insetti. I nostri peccati sono testardi, vili i nostri pentimenti; ci facciamo pagare lautamente le nostre confessioni e ritorniamo già pel sentiero melmoso, convinti d'aver lavato con </a:t>
            </a:r>
            <a:r>
              <a:rPr lang="it-IT" dirty="0" err="1" smtClean="0"/>
              <a:t>lagrime</a:t>
            </a:r>
            <a:r>
              <a:rPr lang="it-IT" dirty="0" smtClean="0"/>
              <a:t> miserevoli tutte le nostre macchie.</a:t>
            </a:r>
          </a:p>
          <a:p>
            <a:pPr>
              <a:buNone/>
            </a:pPr>
            <a:r>
              <a:rPr lang="it-IT" dirty="0" smtClean="0"/>
              <a:t> È Satana </a:t>
            </a:r>
            <a:r>
              <a:rPr lang="it-IT" dirty="0" err="1" smtClean="0"/>
              <a:t>Trismegisto</a:t>
            </a:r>
            <a:r>
              <a:rPr lang="it-IT" dirty="0" smtClean="0"/>
              <a:t> che culla a lungo sul cuscino del male il nostro spirito stregato, svaporando, dotto chimico, il ricco metallo della nostra volontà. Il Diavolo regge i fili che ci muovono! Gli oggetti ripugnanti ci affascinano; ogni giorno discendiamo d'un passo verso l'Inferno, senza provare orrore, attraversando tenebre mefitiche.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634</Words>
  <PresentationFormat>Presentazione su schermo (4:3)</PresentationFormat>
  <Paragraphs>147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Uomo e male un rapporto problematico</vt:lpstr>
      <vt:lpstr>Il male come esperienza umana di fallimento e di prostrazione</vt:lpstr>
      <vt:lpstr>Male</vt:lpstr>
      <vt:lpstr>Diapositiva 4</vt:lpstr>
      <vt:lpstr>Diapositiva 5</vt:lpstr>
      <vt:lpstr>Diapositiva 6</vt:lpstr>
      <vt:lpstr>Lattanzio (3°-4° secolo)</vt:lpstr>
      <vt:lpstr>Diapositiva 8</vt:lpstr>
      <vt:lpstr>Il fiore del mare</vt:lpstr>
      <vt:lpstr>Diapositiva 10</vt:lpstr>
      <vt:lpstr>Diapositiva 11</vt:lpstr>
      <vt:lpstr>Cercare il senso</vt:lpstr>
      <vt:lpstr>Gen 1</vt:lpstr>
      <vt:lpstr>Sap 1,13-14</vt:lpstr>
      <vt:lpstr>Gen 3</vt:lpstr>
      <vt:lpstr>Polarità dell’esistenza</vt:lpstr>
      <vt:lpstr>Gen 4</vt:lpstr>
      <vt:lpstr>Sir 15,11ss.</vt:lpstr>
      <vt:lpstr>Il male come assurdità, insensatezza, contraddizione</vt:lpstr>
      <vt:lpstr>Il diavolo</vt:lpstr>
      <vt:lpstr>Diapositiva 21</vt:lpstr>
      <vt:lpstr>L’esperienza dell’uomo immerso nel peccato</vt:lpstr>
      <vt:lpstr>Diapositiva 23</vt:lpstr>
      <vt:lpstr>Il peccato</vt:lpstr>
      <vt:lpstr>Diapositiva 25</vt:lpstr>
      <vt:lpstr>Peccato e alleanza</vt:lpstr>
      <vt:lpstr>Diapositiva 27</vt:lpstr>
      <vt:lpstr>Termini ebraici</vt:lpstr>
      <vt:lpstr>Metafore di peccato</vt:lpstr>
      <vt:lpstr>Dal peccato rituale involontario alla trasgressione consapevole</vt:lpstr>
      <vt:lpstr>Diapositiva 31</vt:lpstr>
      <vt:lpstr>Peccato contro….</vt:lpstr>
      <vt:lpstr>CARETTERISTICHE DEL PECCATO</vt:lpstr>
      <vt:lpstr>1. Rottura con Dio</vt:lpstr>
      <vt:lpstr>2. Ingratitudine</vt:lpstr>
      <vt:lpstr>3. Hybris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Uomo e male un rapporto problematico</dc:title>
  <dc:creator>proprietario</dc:creator>
  <cp:lastModifiedBy>proprietario</cp:lastModifiedBy>
  <cp:revision>12</cp:revision>
  <dcterms:created xsi:type="dcterms:W3CDTF">2016-01-07T09:25:00Z</dcterms:created>
  <dcterms:modified xsi:type="dcterms:W3CDTF">2016-01-07T15:59:10Z</dcterms:modified>
</cp:coreProperties>
</file>