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3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36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7357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09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9274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820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01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5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3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4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14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1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5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83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5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9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3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7504" y="332656"/>
            <a:ext cx="8892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6000" kern="10" dirty="0">
                <a:ln w="0"/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Promuovere la carità</a:t>
            </a:r>
          </a:p>
        </p:txBody>
      </p:sp>
      <p:pic>
        <p:nvPicPr>
          <p:cNvPr id="5" name="Picture 12" descr="Lavanda dei piedi 001"/>
          <p:cNvPicPr>
            <a:picLocks noChangeAspect="1" noChangeArrowheads="1"/>
          </p:cNvPicPr>
          <p:nvPr/>
        </p:nvPicPr>
        <p:blipFill>
          <a:blip r:embed="rId2"/>
          <a:srcRect l="3485"/>
          <a:stretch>
            <a:fillRect/>
          </a:stretch>
        </p:blipFill>
        <p:spPr bwMode="auto">
          <a:xfrm>
            <a:off x="5768975" y="2244725"/>
            <a:ext cx="2159000" cy="2520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0525" y="4649788"/>
            <a:ext cx="7537450" cy="17256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65000"/>
              </a:lnSpc>
              <a:buNone/>
            </a:pPr>
            <a:r>
              <a:rPr lang="it-IT" altLang="it-IT" sz="3800" b="1" i="1" dirty="0" smtClean="0">
                <a:solidFill>
                  <a:srgbClr val="FF0000"/>
                </a:solidFill>
              </a:rPr>
              <a:t>     </a:t>
            </a:r>
            <a:r>
              <a:rPr lang="it-IT" altLang="it-IT" sz="4000" b="1" i="1" dirty="0" smtClean="0">
                <a:solidFill>
                  <a:srgbClr val="FF0000"/>
                </a:solidFill>
              </a:rPr>
              <a:t>    		</a:t>
            </a:r>
            <a:r>
              <a:rPr lang="it-IT" altLang="it-IT" sz="4800" b="1" dirty="0" smtClean="0">
                <a:solidFill>
                  <a:srgbClr val="FF0000"/>
                </a:solidFill>
              </a:rPr>
              <a:t>nel contesto </a:t>
            </a:r>
          </a:p>
          <a:p>
            <a:pPr marL="0" indent="0" eaLnBrk="1" hangingPunct="1">
              <a:lnSpc>
                <a:spcPct val="65000"/>
              </a:lnSpc>
              <a:buNone/>
            </a:pPr>
            <a:r>
              <a:rPr lang="it-IT" altLang="it-IT" sz="4800" b="1" dirty="0" smtClean="0">
                <a:solidFill>
                  <a:srgbClr val="FF0000"/>
                </a:solidFill>
              </a:rPr>
              <a:t>	  	  della realtà attuale</a:t>
            </a:r>
          </a:p>
          <a:p>
            <a:pPr eaLnBrk="1" hangingPunct="1">
              <a:lnSpc>
                <a:spcPct val="40000"/>
              </a:lnSpc>
              <a:spcBef>
                <a:spcPct val="0"/>
              </a:spcBef>
            </a:pPr>
            <a:endParaRPr lang="it-IT" altLang="it-IT" sz="2400" b="1" i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40000"/>
              </a:lnSpc>
              <a:spcBef>
                <a:spcPct val="0"/>
              </a:spcBef>
            </a:pPr>
            <a:endParaRPr lang="it-IT" altLang="it-IT" sz="2400" b="1" i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40000"/>
              </a:lnSpc>
              <a:spcBef>
                <a:spcPct val="0"/>
              </a:spcBef>
            </a:pPr>
            <a:endParaRPr lang="it-IT" altLang="it-IT" sz="2800" b="1" i="1" dirty="0" smtClean="0">
              <a:solidFill>
                <a:srgbClr val="000099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401235" y="1664111"/>
            <a:ext cx="6527236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4400" kern="10" dirty="0">
                <a:ln w="0"/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animare la comunità</a:t>
            </a:r>
          </a:p>
        </p:txBody>
      </p:sp>
    </p:spTree>
    <p:extLst>
      <p:ext uri="{BB962C8B-B14F-4D97-AF65-F5344CB8AC3E}">
        <p14:creationId xmlns:p14="http://schemas.microsoft.com/office/powerpoint/2010/main" val="116693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609600" y="548680"/>
            <a:ext cx="6914728" cy="5493345"/>
          </a:xfrm>
        </p:spPr>
        <p:txBody>
          <a:bodyPr/>
          <a:lstStyle/>
          <a:p>
            <a:pPr marL="285750" lvl="1" eaLnBrk="1" fontAlgn="auto" hangingPunct="1">
              <a:lnSpc>
                <a:spcPct val="80000"/>
              </a:lnSpc>
              <a:spcBef>
                <a:spcPct val="35000"/>
              </a:spcBef>
              <a:spcAft>
                <a:spcPts val="0"/>
              </a:spcAft>
              <a:buClr>
                <a:srgbClr val="5FCBEF"/>
              </a:buClr>
              <a:buFont typeface="Wingdings 3" charset="2"/>
              <a:buChar char=""/>
              <a:defRPr/>
            </a:pPr>
            <a:r>
              <a:rPr lang="it-IT" alt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esige proposte concrete</a:t>
            </a:r>
            <a:r>
              <a:rPr lang="it-IT" altLang="it-IT" sz="2400" b="1" dirty="0">
                <a:solidFill>
                  <a:srgbClr val="000099"/>
                </a:solidFill>
              </a:rPr>
              <a:t>, esperienze dirette, in grado di portare singoli, gruppi e comunità a vedere, toccare, valutare e decidere la realizzazione di interventi e progetti di servizio;  </a:t>
            </a:r>
            <a:endParaRPr lang="it-IT" altLang="it-IT" sz="2400" b="1" dirty="0" smtClean="0">
              <a:solidFill>
                <a:srgbClr val="000099"/>
              </a:solidFill>
            </a:endParaRPr>
          </a:p>
          <a:p>
            <a:pPr marL="285750" lvl="1" eaLnBrk="1" fontAlgn="auto" hangingPunct="1">
              <a:lnSpc>
                <a:spcPct val="80000"/>
              </a:lnSpc>
              <a:spcBef>
                <a:spcPct val="35000"/>
              </a:spcBef>
              <a:spcAft>
                <a:spcPts val="0"/>
              </a:spcAft>
              <a:buClr>
                <a:srgbClr val="5FCBEF"/>
              </a:buClr>
              <a:buFont typeface="Wingdings 3" charset="2"/>
              <a:buChar char=""/>
              <a:defRPr/>
            </a:pPr>
            <a:endParaRPr lang="it-IT" altLang="it-IT" sz="2400" b="1" dirty="0">
              <a:solidFill>
                <a:srgbClr val="000099"/>
              </a:solidFill>
            </a:endParaRPr>
          </a:p>
          <a:p>
            <a:pPr marL="285750" lvl="1" eaLnBrk="1" fontAlgn="auto" hangingPunct="1">
              <a:lnSpc>
                <a:spcPct val="85000"/>
              </a:lnSpc>
              <a:spcBef>
                <a:spcPct val="35000"/>
              </a:spcBef>
              <a:spcAft>
                <a:spcPts val="0"/>
              </a:spcAft>
              <a:buClr>
                <a:srgbClr val="5FCBEF"/>
              </a:buClr>
              <a:buFont typeface="Wingdings 3" charset="2"/>
              <a:buChar char=""/>
              <a:defRPr/>
            </a:pPr>
            <a:r>
              <a:rPr lang="it-IT" alt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coinvolge “tutti”, </a:t>
            </a:r>
            <a:r>
              <a:rPr lang="it-IT" altLang="it-IT" sz="2400" b="1" dirty="0">
                <a:solidFill>
                  <a:srgbClr val="000099"/>
                </a:solidFill>
              </a:rPr>
              <a:t>esige l’attivazione e la responsabilizzazione graduale di tutti i soggetti in gioco, con proposte mirate a singoli, gruppi, comunità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.</a:t>
            </a:r>
          </a:p>
          <a:p>
            <a:pPr marL="285750" lvl="1" eaLnBrk="1" fontAlgn="auto" hangingPunct="1">
              <a:lnSpc>
                <a:spcPct val="85000"/>
              </a:lnSpc>
              <a:spcBef>
                <a:spcPct val="35000"/>
              </a:spcBef>
              <a:spcAft>
                <a:spcPts val="0"/>
              </a:spcAft>
              <a:buClr>
                <a:srgbClr val="5FCBEF"/>
              </a:buClr>
              <a:buFont typeface="Wingdings 3" charset="2"/>
              <a:buChar char=""/>
              <a:defRPr/>
            </a:pPr>
            <a:endParaRPr lang="it-IT" altLang="it-IT" sz="2400" b="1" dirty="0">
              <a:solidFill>
                <a:srgbClr val="000099"/>
              </a:solidFill>
            </a:endParaRPr>
          </a:p>
          <a:p>
            <a:pPr marL="285750" lvl="1" eaLnBrk="1" fontAlgn="auto" hangingPunct="1">
              <a:lnSpc>
                <a:spcPct val="85000"/>
              </a:lnSpc>
              <a:spcBef>
                <a:spcPct val="35000"/>
              </a:spcBef>
              <a:spcAft>
                <a:spcPts val="0"/>
              </a:spcAft>
              <a:buClr>
                <a:srgbClr val="5FCBEF"/>
              </a:buClr>
              <a:buNone/>
              <a:defRPr/>
            </a:pPr>
            <a:r>
              <a:rPr lang="it-IT" altLang="it-IT" sz="2400" b="1" dirty="0">
                <a:solidFill>
                  <a:srgbClr val="000099"/>
                </a:solidFill>
              </a:rPr>
              <a:t>	</a:t>
            </a:r>
            <a:r>
              <a:rPr lang="it-IT" altLang="it-IT" sz="2400" b="1" dirty="0">
                <a:solidFill>
                  <a:srgbClr val="FF0000"/>
                </a:solidFill>
              </a:rPr>
              <a:t>“Ci si fa carico degli abitanti di tutto il territorio, sentendosi  </a:t>
            </a:r>
            <a:r>
              <a:rPr lang="it-IT" altLang="it-IT" sz="2400" b="1" i="1" dirty="0">
                <a:solidFill>
                  <a:srgbClr val="FF0000"/>
                </a:solidFill>
              </a:rPr>
              <a:t>mandati a tutti</a:t>
            </a:r>
            <a:r>
              <a:rPr lang="it-IT" altLang="it-IT" sz="2400" b="1" dirty="0">
                <a:solidFill>
                  <a:srgbClr val="FF0000"/>
                </a:solidFill>
              </a:rPr>
              <a:t>”</a:t>
            </a:r>
            <a:r>
              <a:rPr lang="it-IT" altLang="it-IT" sz="2400" b="1" dirty="0">
                <a:solidFill>
                  <a:srgbClr val="000099"/>
                </a:solidFill>
              </a:rPr>
              <a:t>.</a:t>
            </a:r>
            <a:endParaRPr lang="it-IT" altLang="it-IT" sz="2400" b="1" dirty="0">
              <a:solidFill>
                <a:srgbClr val="FF0000"/>
              </a:solidFill>
            </a:endParaRPr>
          </a:p>
          <a:p>
            <a:pPr marL="285750" indent="-28575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318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42875"/>
            <a:ext cx="7799387" cy="765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y" panose="03080602030302030203" pitchFamily="66" charset="0"/>
              </a:rPr>
              <a:t>L’animatore/operatore Caritas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84784"/>
            <a:ext cx="6624637" cy="352839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dirty="0" smtClean="0">
                <a:solidFill>
                  <a:srgbClr val="000099"/>
                </a:solidFill>
              </a:rPr>
              <a:t>La figura dell’animatore si costruisce attraverso una</a:t>
            </a:r>
            <a:r>
              <a:rPr lang="it-IT" alt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vita…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radicata</a:t>
            </a:r>
            <a:r>
              <a:rPr lang="it-IT" alt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nella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Parola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e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nell’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Eucaristia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400" b="1" dirty="0" smtClean="0">
              <a:solidFill>
                <a:srgbClr val="FF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coerente</a:t>
            </a:r>
            <a:r>
              <a:rPr lang="it-IT" alt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negli stili e nelle scelte del vivere quotidiano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800" b="1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888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609600" y="908720"/>
            <a:ext cx="6914728" cy="513330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>
              <a:spcBef>
                <a:spcPts val="0"/>
              </a:spcBef>
              <a:buClr>
                <a:srgbClr val="5FCBEF"/>
              </a:buClr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ricca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di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attenzione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, di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ascolto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, di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compassione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dei poveri, di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osservazione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delle cause che generano povertà</a:t>
            </a:r>
          </a:p>
          <a:p>
            <a:pPr marL="285750" lvl="1">
              <a:spcBef>
                <a:spcPts val="0"/>
              </a:spcBef>
              <a:buClr>
                <a:srgbClr val="5FCBEF"/>
              </a:buClr>
              <a:defRPr/>
            </a:pPr>
            <a:endParaRPr lang="it-IT" altLang="it-IT" sz="2400" b="1" dirty="0" smtClean="0">
              <a:solidFill>
                <a:srgbClr val="000099"/>
              </a:solidFill>
            </a:endParaRPr>
          </a:p>
          <a:p>
            <a:pPr marL="285750" lvl="1">
              <a:spcBef>
                <a:spcPts val="0"/>
              </a:spcBef>
              <a:buClr>
                <a:srgbClr val="5FCBEF"/>
              </a:buClr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capace di coinvolgimento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, di prendersi cura,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di “esserci”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e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“farci essere”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altri nella prossimità</a:t>
            </a:r>
          </a:p>
          <a:p>
            <a:pPr marL="285750" lvl="1">
              <a:spcBef>
                <a:spcPts val="0"/>
              </a:spcBef>
              <a:buClr>
                <a:srgbClr val="5FCBEF"/>
              </a:buClr>
              <a:defRPr/>
            </a:pPr>
            <a:endParaRPr lang="it-IT" altLang="it-IT" sz="2400" b="1" dirty="0" smtClean="0">
              <a:solidFill>
                <a:srgbClr val="000099"/>
              </a:solidFill>
            </a:endParaRPr>
          </a:p>
          <a:p>
            <a:pPr marL="285750" lvl="1">
              <a:spcBef>
                <a:spcPts val="0"/>
              </a:spcBef>
              <a:buClr>
                <a:srgbClr val="5FCBEF"/>
              </a:buClr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disponibile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alla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verifica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e al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cambiamento.</a:t>
            </a:r>
          </a:p>
          <a:p>
            <a:pPr marL="285750" indent="-28575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904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7450" y="215900"/>
            <a:ext cx="7956550" cy="765175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it-IT" altLang="it-IT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y" panose="03080602030302030203" pitchFamily="66" charset="0"/>
              </a:rPr>
              <a:t>Fare proposte concrete di lavoro</a:t>
            </a:r>
            <a:endParaRPr lang="it-IT" alt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dy" panose="03080602030302030203" pitchFamily="66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4213" y="1412776"/>
            <a:ext cx="6335712" cy="3312368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it-IT" altLang="it-IT" sz="2400" b="1" smtClean="0">
                <a:solidFill>
                  <a:srgbClr val="000099"/>
                </a:solidFill>
              </a:rPr>
              <a:t>Per realizzare l’animazione dei singoli e della comunità, la Caritas si muove sulle seguenti piste di lavoro:</a:t>
            </a:r>
          </a:p>
          <a:p>
            <a:pPr>
              <a:spcBef>
                <a:spcPts val="0"/>
              </a:spcBef>
              <a:defRPr/>
            </a:pPr>
            <a:endParaRPr lang="it-IT" altLang="it-IT" sz="2400" b="1" smtClean="0">
              <a:solidFill>
                <a:srgbClr val="000099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it-IT" altLang="it-IT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anima</a:t>
            </a:r>
            <a:r>
              <a:rPr lang="it-IT" altLang="it-IT" sz="2400" smtClean="0"/>
              <a:t> </a:t>
            </a:r>
            <a:r>
              <a:rPr lang="it-IT" altLang="it-IT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attraverso le opere:</a:t>
            </a:r>
            <a:r>
              <a:rPr lang="it-IT" altLang="it-IT" sz="2400" smtClean="0"/>
              <a:t> </a:t>
            </a:r>
            <a:r>
              <a:rPr lang="it-IT" altLang="it-IT" sz="2400" b="1" smtClean="0">
                <a:solidFill>
                  <a:srgbClr val="000099"/>
                </a:solidFill>
              </a:rPr>
              <a:t>promuove,</a:t>
            </a:r>
            <a:r>
              <a:rPr lang="it-IT" altLang="it-IT" sz="24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t-IT" altLang="it-IT" sz="2400" b="1" smtClean="0">
                <a:solidFill>
                  <a:srgbClr val="000099"/>
                </a:solidFill>
              </a:rPr>
              <a:t>conosce, cura, mette in rete le opere della Chiesa locale;</a:t>
            </a:r>
            <a:endParaRPr lang="it-IT" altLang="it-IT" sz="2400" b="1" dirty="0" smtClean="0">
              <a:solidFill>
                <a:srgbClr val="000099"/>
              </a:solidFill>
            </a:endParaRPr>
          </a:p>
        </p:txBody>
      </p:sp>
      <p:pic>
        <p:nvPicPr>
          <p:cNvPr id="4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318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67544" y="836712"/>
            <a:ext cx="7200800" cy="520531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>
              <a:spcBef>
                <a:spcPts val="0"/>
              </a:spcBef>
              <a:buClr>
                <a:srgbClr val="5FCBEF"/>
              </a:buClr>
              <a:defRPr/>
            </a:pP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accompagna le comunità cristiane,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attraverso la</a:t>
            </a:r>
            <a:r>
              <a:rPr lang="it-IT" altLang="it-IT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cura, lo sviluppo e la valorizzazione</a:t>
            </a:r>
            <a:r>
              <a:rPr lang="it-IT" altLang="it-IT" sz="2400" dirty="0" smtClean="0">
                <a:solidFill>
                  <a:srgbClr val="000099"/>
                </a:solidFill>
              </a:rPr>
              <a:t>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del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metodo pastorale ascoltare, osservare, discernere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e dei</a:t>
            </a:r>
            <a:r>
              <a:rPr lang="it-IT" altLang="it-IT" sz="2400" dirty="0" smtClean="0">
                <a:solidFill>
                  <a:srgbClr val="000099"/>
                </a:solidFill>
              </a:rPr>
              <a:t>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luoghi pastorali propri: </a:t>
            </a:r>
            <a:r>
              <a:rPr lang="it-IT" altLang="it-IT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CdA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OPR, Laboratorio;</a:t>
            </a:r>
          </a:p>
          <a:p>
            <a:pPr marL="285750" lvl="1">
              <a:spcBef>
                <a:spcPts val="0"/>
              </a:spcBef>
              <a:buClr>
                <a:srgbClr val="5FCBEF"/>
              </a:buClr>
              <a:defRPr/>
            </a:pPr>
            <a:endParaRPr lang="it-IT" altLang="it-IT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lvl="1">
              <a:spcBef>
                <a:spcPts val="0"/>
              </a:spcBef>
              <a:buClr>
                <a:srgbClr val="5FCBEF"/>
              </a:buClr>
              <a:defRPr/>
            </a:pP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propone un piano formativo globale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a partire dalle prassi in atto, per curare la crescita degli operatori/animatori nella consapevolezza del servizio e nelle competenze specifiche.</a:t>
            </a:r>
            <a:r>
              <a:rPr lang="it-IT" altLang="it-IT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63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55443" y="39688"/>
            <a:ext cx="8304212" cy="692150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it-IT" altLang="it-IT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y" panose="03080602030302030203" pitchFamily="66" charset="0"/>
              </a:rPr>
              <a:t>Utilizzare la pedagogia dei fatti</a:t>
            </a:r>
            <a:endParaRPr lang="it-IT" altLang="it-IT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dy" panose="03080602030302030203" pitchFamily="66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7544" y="836613"/>
            <a:ext cx="7560840" cy="6021387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it-IT" altLang="it-IT" sz="2400" b="1" dirty="0" smtClean="0">
                <a:solidFill>
                  <a:srgbClr val="000099"/>
                </a:solidFill>
              </a:rPr>
              <a:t>Si considerano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fatti/opere capaci di animare,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tutte le progettualità che vedono impegnate le Caritas diocesane e  le Associazioni/Gruppi che operano in ambito socio-assistenziale.</a:t>
            </a:r>
          </a:p>
          <a:p>
            <a:pPr>
              <a:spcBef>
                <a:spcPts val="0"/>
              </a:spcBef>
              <a:defRPr/>
            </a:pPr>
            <a:endParaRPr lang="it-IT" altLang="it-IT" sz="2400" b="1" dirty="0" smtClean="0">
              <a:solidFill>
                <a:srgbClr val="000099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Caritas, attua l’animazione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</a:t>
            </a:r>
          </a:p>
          <a:p>
            <a:pPr lvl="1">
              <a:spcBef>
                <a:spcPts val="0"/>
              </a:spcBef>
              <a:defRPr/>
            </a:pPr>
            <a:endParaRPr lang="it-IT" altLang="it-IT" sz="2400" b="1" dirty="0" smtClean="0">
              <a:solidFill>
                <a:srgbClr val="000099"/>
              </a:solidFill>
            </a:endParaRPr>
          </a:p>
          <a:p>
            <a:pPr lvl="2">
              <a:spcBef>
                <a:spcPts val="0"/>
              </a:spcBef>
              <a:defRPr/>
            </a:pPr>
            <a:r>
              <a:rPr lang="it-IT" altLang="it-IT" sz="2400" b="1" dirty="0" smtClean="0">
                <a:solidFill>
                  <a:srgbClr val="000099"/>
                </a:solidFill>
              </a:rPr>
              <a:t>nell’ambito della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promozione della carità,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con</a:t>
            </a:r>
            <a:r>
              <a:rPr lang="it-IT" altLang="it-IT" sz="2400" dirty="0" smtClean="0"/>
              <a:t> </a:t>
            </a:r>
            <a:r>
              <a:rPr lang="it-IT" altLang="it-IT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CdA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OPR, Laboratori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Caritas parrocchiali,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it-IT" altLang="it-IT" sz="2400" b="1" dirty="0" smtClean="0">
              <a:solidFill>
                <a:srgbClr val="000099"/>
              </a:solidFill>
            </a:endParaRPr>
          </a:p>
          <a:p>
            <a:pPr lvl="2">
              <a:spcBef>
                <a:spcPts val="0"/>
              </a:spcBef>
              <a:defRPr/>
            </a:pPr>
            <a:r>
              <a:rPr lang="it-IT" altLang="it-IT" sz="2400" b="1" dirty="0" smtClean="0">
                <a:solidFill>
                  <a:srgbClr val="000099"/>
                </a:solidFill>
              </a:rPr>
              <a:t>con la valorizzazione pastorale dei dossier regionali, con azioni di informazione e formazione…</a:t>
            </a:r>
            <a:endParaRPr lang="it-IT" altLang="it-IT" sz="2400" b="1" dirty="0" smtClean="0">
              <a:solidFill>
                <a:srgbClr val="000099"/>
              </a:solidFill>
            </a:endParaRPr>
          </a:p>
        </p:txBody>
      </p:sp>
      <p:pic>
        <p:nvPicPr>
          <p:cNvPr id="4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885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8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8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8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8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609600" y="692696"/>
            <a:ext cx="7778824" cy="534932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2">
              <a:spcBef>
                <a:spcPts val="0"/>
              </a:spcBef>
              <a:buClr>
                <a:srgbClr val="5FCBEF"/>
              </a:buClr>
              <a:defRPr/>
            </a:pPr>
            <a:r>
              <a:rPr lang="it-IT" altLang="it-IT" sz="2400" b="1" dirty="0" smtClean="0">
                <a:solidFill>
                  <a:srgbClr val="000099"/>
                </a:solidFill>
              </a:rPr>
              <a:t>nell’ambito</a:t>
            </a:r>
            <a:r>
              <a:rPr lang="it-IT" altLang="it-IT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promozione umana</a:t>
            </a:r>
          </a:p>
          <a:p>
            <a:pPr marL="228600" lvl="2">
              <a:spcBef>
                <a:spcPts val="0"/>
              </a:spcBef>
              <a:buClr>
                <a:srgbClr val="5FCBEF"/>
              </a:buClr>
              <a:buFont typeface="Wingdings 3" charset="2"/>
              <a:buNone/>
              <a:defRPr/>
            </a:pPr>
            <a:r>
              <a:rPr lang="it-IT" altLang="it-IT" sz="2400" b="1" dirty="0" smtClean="0">
                <a:solidFill>
                  <a:srgbClr val="000099"/>
                </a:solidFill>
              </a:rPr>
              <a:t>	promuovendo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servizi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per i poveri,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Servizio civile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, volontariato e forme  di solidarietà sociale… </a:t>
            </a:r>
          </a:p>
          <a:p>
            <a:pPr marL="228600" lvl="2">
              <a:spcBef>
                <a:spcPts val="0"/>
              </a:spcBef>
              <a:buClr>
                <a:srgbClr val="5FCBEF"/>
              </a:buClr>
              <a:buFont typeface="Wingdings 3" charset="2"/>
              <a:buNone/>
              <a:defRPr/>
            </a:pPr>
            <a:endParaRPr lang="it-IT" altLang="it-IT" sz="2400" b="1" dirty="0" smtClean="0">
              <a:solidFill>
                <a:srgbClr val="000099"/>
              </a:solidFill>
            </a:endParaRPr>
          </a:p>
          <a:p>
            <a:pPr marL="228600" lvl="2">
              <a:spcBef>
                <a:spcPts val="0"/>
              </a:spcBef>
              <a:buClr>
                <a:srgbClr val="5FCBEF"/>
              </a:buClr>
              <a:defRPr/>
            </a:pPr>
            <a:r>
              <a:rPr lang="it-IT" altLang="it-IT" sz="2400" b="1" dirty="0" smtClean="0">
                <a:solidFill>
                  <a:srgbClr val="000099"/>
                </a:solidFill>
              </a:rPr>
              <a:t>nell’ambito</a:t>
            </a:r>
            <a:r>
              <a:rPr lang="it-IT" altLang="it-IT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promozione mondialità</a:t>
            </a:r>
          </a:p>
          <a:p>
            <a:pPr marL="228600" lvl="2">
              <a:spcBef>
                <a:spcPts val="0"/>
              </a:spcBef>
              <a:buClr>
                <a:srgbClr val="5FCBEF"/>
              </a:buClr>
              <a:buFont typeface="Wingdings 3" charset="2"/>
              <a:buNone/>
              <a:defRPr/>
            </a:pPr>
            <a:r>
              <a:rPr lang="it-IT" altLang="it-IT" sz="2400" b="1" dirty="0" smtClean="0">
                <a:solidFill>
                  <a:srgbClr val="000099"/>
                </a:solidFill>
              </a:rPr>
              <a:t>	con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interventi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in emergenza e contesti di conflittualità,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cooperazione</a:t>
            </a:r>
            <a:r>
              <a:rPr lang="it-IT" altLang="it-IT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e</a:t>
            </a:r>
            <a:r>
              <a:rPr lang="it-IT" altLang="it-IT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sviluppo, accompagnamento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di Chiese sorelle…</a:t>
            </a:r>
          </a:p>
          <a:p>
            <a:pPr marL="228600" lvl="2">
              <a:spcBef>
                <a:spcPts val="0"/>
              </a:spcBef>
              <a:buClr>
                <a:srgbClr val="5FCBEF"/>
              </a:buClr>
              <a:buFont typeface="Wingdings 3" charset="2"/>
              <a:buNone/>
              <a:defRPr/>
            </a:pPr>
            <a:endParaRPr lang="it-IT" altLang="it-IT" sz="2400" b="1" dirty="0" smtClean="0">
              <a:solidFill>
                <a:srgbClr val="000099"/>
              </a:solidFill>
            </a:endParaRPr>
          </a:p>
          <a:p>
            <a:pPr lvl="1">
              <a:spcBef>
                <a:spcPts val="0"/>
              </a:spcBef>
              <a:buClr>
                <a:srgbClr val="5FCBEF"/>
              </a:buClr>
              <a:defRPr/>
            </a:pP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 Associazioni/Gruppi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attuando progettualità in tutti gli ambiti socio-</a:t>
            </a:r>
            <a:r>
              <a:rPr lang="it-IT" altLang="it-IT" sz="2400" b="1" dirty="0" err="1" smtClean="0">
                <a:solidFill>
                  <a:srgbClr val="000099"/>
                </a:solidFill>
              </a:rPr>
              <a:t>asitenziali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.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36918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4213" y="1628800"/>
            <a:ext cx="6551612" cy="2736304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it-IT" altLang="it-IT" sz="2400" b="1" smtClean="0">
                <a:solidFill>
                  <a:srgbClr val="000099"/>
                </a:solidFill>
              </a:rPr>
              <a:t>Spesso ci capita di cedere alla tentazione di </a:t>
            </a:r>
            <a:r>
              <a:rPr lang="it-IT" altLang="it-IT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“far prima” e “meglio” da soli,</a:t>
            </a:r>
            <a:r>
              <a:rPr lang="it-IT" altLang="it-IT" sz="2400" b="1" smtClean="0">
                <a:solidFill>
                  <a:srgbClr val="000099"/>
                </a:solidFill>
              </a:rPr>
              <a:t> rinunciando ad attivare altri soggetti (parrocchie, Associazioni, Istituti religiosi, cooperative, volontariato, Istituzioni) </a:t>
            </a:r>
            <a:r>
              <a:rPr lang="it-IT" altLang="it-IT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 un’efficienza effimera.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it-IT" sz="2400" b="1" smtClean="0">
                <a:solidFill>
                  <a:srgbClr val="000099"/>
                </a:solidFill>
              </a:rPr>
              <a:t>	</a:t>
            </a:r>
            <a:endParaRPr lang="it-IT" altLang="it-IT" b="1" dirty="0" smtClean="0">
              <a:solidFill>
                <a:srgbClr val="000099"/>
              </a:solidFill>
            </a:endParaRPr>
          </a:p>
        </p:txBody>
      </p:sp>
      <p:pic>
        <p:nvPicPr>
          <p:cNvPr id="3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051050" y="188913"/>
            <a:ext cx="7092950" cy="576262"/>
          </a:xfrm>
          <a:prstGeom prst="rect">
            <a:avLst/>
          </a:prstGeom>
        </p:spPr>
        <p:txBody>
          <a:bodyPr rtlCol="0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it-IT" altLang="it-IT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y" panose="03080602030302030203" pitchFamily="66" charset="0"/>
              </a:rPr>
              <a:t>In che modo si anima ?</a:t>
            </a:r>
            <a:endParaRPr lang="it-IT" altLang="it-IT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dy" panose="03080602030302030203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99" y="3843865"/>
            <a:ext cx="3767668" cy="301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53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67544" y="764704"/>
            <a:ext cx="7920880" cy="527732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5FCBEF"/>
              </a:buClr>
              <a:buFont typeface="Wingdings 3" charset="2"/>
              <a:buNone/>
              <a:defRPr/>
            </a:pPr>
            <a:r>
              <a:rPr lang="it-IT" altLang="it-IT" sz="2400" b="1" dirty="0" smtClean="0">
                <a:solidFill>
                  <a:srgbClr val="000099"/>
                </a:solidFill>
              </a:rPr>
              <a:t>“Ma la </a:t>
            </a:r>
            <a:r>
              <a:rPr lang="it-IT" altLang="it-IT" sz="2400" b="1" dirty="0" err="1" smtClean="0">
                <a:solidFill>
                  <a:srgbClr val="000099"/>
                </a:solidFill>
              </a:rPr>
              <a:t>missionarietà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della parrocchia esige che gli spazi della pastorale si aprano a nuove figure ministeriali,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riconoscendo compiti di responsabilità a tutte le forme di vita cristiana e a tutti i carismi che lo Spirito suscita…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</a:t>
            </a:r>
          </a:p>
          <a:p>
            <a:pPr>
              <a:spcBef>
                <a:spcPts val="0"/>
              </a:spcBef>
              <a:buClr>
                <a:srgbClr val="5FCBEF"/>
              </a:buClr>
              <a:buFont typeface="Wingdings 3" charset="2"/>
              <a:buNone/>
              <a:defRPr/>
            </a:pPr>
            <a:endParaRPr lang="it-IT" altLang="it-IT" sz="2400" b="1" dirty="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  <a:buClr>
                <a:srgbClr val="5FCBEF"/>
              </a:buClr>
              <a:buFont typeface="Wingdings 3" charset="2"/>
              <a:buNone/>
              <a:defRPr/>
            </a:pPr>
            <a:r>
              <a:rPr lang="it-IT" altLang="it-IT" sz="2400" b="1" dirty="0" smtClean="0">
                <a:solidFill>
                  <a:srgbClr val="000099"/>
                </a:solidFill>
              </a:rPr>
              <a:t>	Non si tratta di fare supplenza ai ministeri ordinati, ma di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promuovere la molteplicità dei doni,          dei carismi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che il Signore offre                               e la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varietà dei servizi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di cui la Chiesa ha bisogno”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953000" y="5291667"/>
            <a:ext cx="18521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dirty="0" smtClean="0">
                <a:solidFill>
                  <a:srgbClr val="000066"/>
                </a:solidFill>
                <a:latin typeface="Andy" panose="03080602030302030203" pitchFamily="66" charset="0"/>
              </a:rPr>
              <a:t>Grazie!</a:t>
            </a:r>
            <a:endParaRPr lang="it-IT" sz="4800" dirty="0">
              <a:solidFill>
                <a:srgbClr val="000066"/>
              </a:solidFill>
              <a:latin typeface="Andy" panose="0308060203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73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898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124075" y="173038"/>
            <a:ext cx="424973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66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n Unfortunate Event" panose="02020500000000000000" pitchFamily="18" charset="0"/>
              </a:rPr>
              <a:t>Sommario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55576" y="1268760"/>
            <a:ext cx="7561262" cy="53285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altLang="it-IT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it-IT" altLang="it-IT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ª Parte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altLang="it-IT" sz="2800" b="1" smtClean="0">
                <a:solidFill>
                  <a:srgbClr val="000099"/>
                </a:solidFill>
                <a:latin typeface="Andy" panose="03080602030302030203" pitchFamily="66" charset="0"/>
                <a:cs typeface="Arial" panose="020B0604020202020204" pitchFamily="34" charset="0"/>
              </a:rPr>
              <a:t>La carità in rapporto a quale contesto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altLang="it-IT" sz="2800" b="1" smtClean="0">
                <a:solidFill>
                  <a:srgbClr val="000099"/>
                </a:solidFill>
                <a:latin typeface="Andy" panose="03080602030302030203" pitchFamily="66" charset="0"/>
                <a:cs typeface="Arial" panose="020B0604020202020204" pitchFamily="34" charset="0"/>
              </a:rPr>
              <a:t>e a quali bisogni?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it-IT" altLang="it-IT" sz="4000" b="1" smtClean="0">
              <a:solidFill>
                <a:srgbClr val="000099"/>
              </a:solidFill>
              <a:latin typeface="Andy" panose="03080602030302030203" pitchFamily="66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altLang="it-IT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II</a:t>
            </a:r>
            <a:r>
              <a:rPr lang="en-US" altLang="it-IT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ª </a:t>
            </a:r>
            <a:r>
              <a:rPr lang="it-IT" altLang="it-IT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Parte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altLang="it-IT" sz="4000" b="1" smtClean="0">
                <a:solidFill>
                  <a:srgbClr val="000099"/>
                </a:solidFill>
                <a:latin typeface="Andy" panose="03080602030302030203" pitchFamily="66" charset="0"/>
                <a:cs typeface="Arial" panose="020B0604020202020204" pitchFamily="34" charset="0"/>
              </a:rPr>
              <a:t>L’animazione pastorale,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altLang="it-IT" sz="4000" b="1" smtClean="0">
                <a:solidFill>
                  <a:srgbClr val="000099"/>
                </a:solidFill>
                <a:latin typeface="Andy" panose="03080602030302030203" pitchFamily="66" charset="0"/>
                <a:cs typeface="Arial" panose="020B0604020202020204" pitchFamily="34" charset="0"/>
              </a:rPr>
              <a:t>stile progettuale della Caritas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it-IT" altLang="it-IT" sz="4000" b="1" smtClean="0">
              <a:solidFill>
                <a:srgbClr val="000099"/>
              </a:solidFill>
              <a:latin typeface="Andy" panose="03080602030302030203" pitchFamily="66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altLang="it-IT" sz="2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III</a:t>
            </a:r>
            <a:r>
              <a:rPr lang="en-US" altLang="it-IT" sz="2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ª </a:t>
            </a:r>
            <a:r>
              <a:rPr lang="it-IT" altLang="it-IT" sz="2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Parte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altLang="it-IT" sz="2600" b="1" smtClean="0">
                <a:solidFill>
                  <a:srgbClr val="000099"/>
                </a:solidFill>
                <a:latin typeface="Andy" panose="03080602030302030203" pitchFamily="66" charset="0"/>
                <a:cs typeface="Arial" panose="020B0604020202020204" pitchFamily="34" charset="0"/>
              </a:rPr>
              <a:t>Il metodo Caritas per l’animazione</a:t>
            </a: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endParaRPr lang="it-IT" altLang="it-IT" sz="3500" b="1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altLang="it-IT" sz="36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377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7921252" cy="64779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y" panose="03080602030302030203" pitchFamily="66" charset="0"/>
              </a:rPr>
              <a:t>Bisogno di rinnovamento su </a:t>
            </a:r>
            <a:r>
              <a:rPr lang="it-IT" alt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y" panose="03080602030302030203" pitchFamily="66" charset="0"/>
              </a:rPr>
              <a:t>più </a:t>
            </a:r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y" panose="03080602030302030203" pitchFamily="66" charset="0"/>
              </a:rPr>
              <a:t>prospettive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00808"/>
            <a:ext cx="7416502" cy="424847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altLang="it-IT" sz="2400" b="1" dirty="0" smtClean="0">
                <a:solidFill>
                  <a:srgbClr val="FF0000"/>
                </a:solidFill>
              </a:rPr>
              <a:t>Il Convegno ecclesiale di Verona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                        ha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ribadito che l’ascolto della vita delle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comunità          fa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cogliere una forte istanza di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rinnovamento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nella direzione di</a:t>
            </a:r>
            <a:r>
              <a:rPr lang="it-IT" alt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una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pastorale…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400" b="1" dirty="0" smtClean="0">
              <a:solidFill>
                <a:srgbClr val="FF0000"/>
              </a:solidFill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</a:rPr>
              <a:t>più vicina alla vita delle persone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,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400" b="1" dirty="0" smtClean="0">
              <a:solidFill>
                <a:srgbClr val="FF0000"/>
              </a:solidFill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dirty="0" smtClean="0">
                <a:solidFill>
                  <a:srgbClr val="FF0000"/>
                </a:solidFill>
              </a:rPr>
              <a:t>meno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affannata e complessa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,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400" b="1" dirty="0" smtClean="0">
              <a:solidFill>
                <a:srgbClr val="FF0000"/>
              </a:solidFill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dirty="0" smtClean="0">
                <a:solidFill>
                  <a:srgbClr val="FF0000"/>
                </a:solidFill>
              </a:rPr>
              <a:t>meno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dispersa e più incisivamente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unitaria.</a:t>
            </a:r>
            <a:endParaRPr lang="it-IT" altLang="it-IT" sz="1800" b="1" dirty="0" smtClean="0">
              <a:solidFill>
                <a:srgbClr val="006600"/>
              </a:solidFill>
            </a:endParaRPr>
          </a:p>
        </p:txBody>
      </p:sp>
      <p:pic>
        <p:nvPicPr>
          <p:cNvPr id="6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2913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25187" y="694394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Pct val="80000"/>
              <a:defRPr/>
            </a:pPr>
            <a:r>
              <a:rPr lang="it-IT" altLang="it-IT" b="1" i="1" dirty="0">
                <a:solidFill>
                  <a:srgbClr val="000099"/>
                </a:solidFill>
                <a:latin typeface="Trebuchet MS" panose="020B0603020202020204"/>
              </a:rPr>
              <a:t>“Secondo queste linee occorre </a:t>
            </a:r>
            <a:r>
              <a:rPr lang="it-IT" altLang="it-IT" b="1" i="1" dirty="0" smtClean="0">
                <a:solidFill>
                  <a:srgbClr val="000099"/>
                </a:solidFill>
                <a:latin typeface="Trebuchet MS" panose="020B0603020202020204"/>
              </a:rPr>
              <a:t>impegnarsi </a:t>
            </a:r>
            <a:r>
              <a:rPr lang="it-IT" altLang="it-IT" b="1" i="1" dirty="0">
                <a:solidFill>
                  <a:srgbClr val="000099"/>
                </a:solidFill>
                <a:latin typeface="Trebuchet MS" panose="020B0603020202020204"/>
              </a:rPr>
              <a:t>in un </a:t>
            </a:r>
            <a:r>
              <a:rPr lang="it-IT" altLang="it-IT" b="1" i="1" dirty="0" smtClean="0">
                <a:solidFill>
                  <a:srgbClr val="000099"/>
                </a:solidFill>
                <a:latin typeface="Trebuchet MS" panose="020B0603020202020204"/>
              </a:rPr>
              <a:t>                        </a:t>
            </a:r>
            <a:r>
              <a:rPr lang="en-US" altLang="it-IT" b="1" i="1" dirty="0" smtClean="0">
                <a:solidFill>
                  <a:srgbClr val="FF0000"/>
                </a:solidFill>
                <a:latin typeface="Trebuchet MS" panose="020B0603020202020204"/>
                <a:cs typeface="Arial" panose="020B0604020202020204" pitchFamily="34" charset="0"/>
              </a:rPr>
              <a:t>«</a:t>
            </a:r>
            <a:r>
              <a:rPr lang="en-US" altLang="it-IT" b="1" i="1" dirty="0" err="1">
                <a:solidFill>
                  <a:srgbClr val="FF0000"/>
                </a:solidFill>
                <a:latin typeface="Trebuchet MS" panose="020B0603020202020204"/>
                <a:cs typeface="Arial" panose="020B0604020202020204" pitchFamily="34" charset="0"/>
              </a:rPr>
              <a:t>cantiere</a:t>
            </a:r>
            <a:r>
              <a:rPr lang="en-US" altLang="it-IT" b="1" i="1" dirty="0">
                <a:solidFill>
                  <a:srgbClr val="FF0000"/>
                </a:solidFill>
                <a:latin typeface="Trebuchet MS" panose="020B0603020202020204"/>
                <a:cs typeface="Arial" panose="020B0604020202020204" pitchFamily="34" charset="0"/>
              </a:rPr>
              <a:t>» </a:t>
            </a:r>
            <a:r>
              <a:rPr lang="it-IT" altLang="it-IT" b="1" i="1" dirty="0">
                <a:solidFill>
                  <a:srgbClr val="FF0000"/>
                </a:solidFill>
                <a:latin typeface="Trebuchet MS" panose="020B0603020202020204"/>
                <a:cs typeface="Arial" panose="020B0604020202020204" pitchFamily="34" charset="0"/>
              </a:rPr>
              <a:t>di rinnovamento pastorale”,</a:t>
            </a:r>
            <a:r>
              <a:rPr lang="it-IT" altLang="it-IT" b="1" i="1" dirty="0">
                <a:solidFill>
                  <a:srgbClr val="000099"/>
                </a:solidFill>
                <a:latin typeface="Trebuchet MS" panose="020B0603020202020204"/>
                <a:cs typeface="Arial" panose="020B0604020202020204" pitchFamily="34" charset="0"/>
              </a:rPr>
              <a:t> </a:t>
            </a:r>
            <a:r>
              <a:rPr lang="it-IT" altLang="it-IT" b="1" i="1" dirty="0" smtClean="0">
                <a:solidFill>
                  <a:srgbClr val="000099"/>
                </a:solidFill>
                <a:latin typeface="Trebuchet MS" panose="020B0603020202020204"/>
                <a:cs typeface="Arial" panose="020B0604020202020204" pitchFamily="34" charset="0"/>
              </a:rPr>
              <a:t>                                        secondo </a:t>
            </a:r>
            <a:r>
              <a:rPr lang="it-IT" altLang="it-IT" b="1" i="1" dirty="0">
                <a:solidFill>
                  <a:srgbClr val="000099"/>
                </a:solidFill>
                <a:latin typeface="Trebuchet MS" panose="020B0603020202020204"/>
                <a:cs typeface="Arial" panose="020B0604020202020204" pitchFamily="34" charset="0"/>
              </a:rPr>
              <a:t>le seguenti prospettive</a:t>
            </a:r>
            <a:r>
              <a:rPr lang="it-IT" altLang="it-IT" b="1" i="1" dirty="0" smtClean="0">
                <a:solidFill>
                  <a:srgbClr val="000099"/>
                </a:solidFill>
                <a:latin typeface="Trebuchet MS" panose="020B0603020202020204"/>
                <a:cs typeface="Arial" panose="020B0604020202020204" pitchFamily="34" charset="0"/>
              </a:rPr>
              <a:t>:</a:t>
            </a:r>
          </a:p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Pct val="80000"/>
              <a:defRPr/>
            </a:pPr>
            <a:endParaRPr lang="it-IT" altLang="it-IT" b="1" i="1" dirty="0">
              <a:solidFill>
                <a:srgbClr val="000099"/>
              </a:solidFill>
              <a:latin typeface="Trebuchet MS" panose="020B0603020202020204"/>
              <a:cs typeface="Arial" panose="020B0604020202020204" pitchFamily="34" charset="0"/>
            </a:endParaRPr>
          </a:p>
          <a:p>
            <a:pPr marL="742950" lvl="1" indent="-28575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defRPr/>
            </a:pPr>
            <a:r>
              <a:rPr lang="it-IT" altLang="it-IT" b="1" dirty="0">
                <a:solidFill>
                  <a:srgbClr val="FF0000"/>
                </a:solidFill>
                <a:latin typeface="Trebuchet MS" panose="020B0603020202020204"/>
                <a:cs typeface="Arial" panose="020B0604020202020204" pitchFamily="34" charset="0"/>
              </a:rPr>
              <a:t>centralità della </a:t>
            </a:r>
            <a:r>
              <a:rPr lang="it-IT" altLang="it-IT" b="1" dirty="0" smtClean="0">
                <a:solidFill>
                  <a:srgbClr val="FF0000"/>
                </a:solidFill>
                <a:latin typeface="Trebuchet MS" panose="020B0603020202020204"/>
                <a:cs typeface="Arial" panose="020B0604020202020204" pitchFamily="34" charset="0"/>
              </a:rPr>
              <a:t>persona,</a:t>
            </a:r>
          </a:p>
          <a:p>
            <a:pPr marL="742950" lvl="1" indent="-28575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defRPr/>
            </a:pPr>
            <a:endParaRPr lang="it-IT" altLang="it-IT" b="1" dirty="0">
              <a:solidFill>
                <a:srgbClr val="FF0000"/>
              </a:solidFill>
              <a:latin typeface="Trebuchet MS" panose="020B0603020202020204"/>
              <a:cs typeface="Arial" panose="020B0604020202020204" pitchFamily="34" charset="0"/>
            </a:endParaRPr>
          </a:p>
          <a:p>
            <a:pPr marL="742950" lvl="1" indent="-28575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defRPr/>
            </a:pPr>
            <a:r>
              <a:rPr lang="it-IT" altLang="it-IT" b="1" dirty="0">
                <a:solidFill>
                  <a:srgbClr val="FF0000"/>
                </a:solidFill>
                <a:latin typeface="Trebuchet MS" panose="020B0603020202020204"/>
                <a:cs typeface="Arial" panose="020B0604020202020204" pitchFamily="34" charset="0"/>
              </a:rPr>
              <a:t>qualità delle relazioni all’interno delle </a:t>
            </a:r>
            <a:r>
              <a:rPr lang="it-IT" altLang="it-IT" b="1" dirty="0" smtClean="0">
                <a:solidFill>
                  <a:srgbClr val="FF0000"/>
                </a:solidFill>
                <a:latin typeface="Trebuchet MS" panose="020B0603020202020204"/>
                <a:cs typeface="Arial" panose="020B0604020202020204" pitchFamily="34" charset="0"/>
              </a:rPr>
              <a:t>comunità,</a:t>
            </a:r>
          </a:p>
          <a:p>
            <a:pPr marL="742950" lvl="1" indent="-28575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defRPr/>
            </a:pPr>
            <a:endParaRPr lang="it-IT" altLang="it-IT" b="1" dirty="0">
              <a:solidFill>
                <a:srgbClr val="FF0000"/>
              </a:solidFill>
              <a:latin typeface="Trebuchet MS" panose="020B0603020202020204"/>
              <a:cs typeface="Arial" panose="020B0604020202020204" pitchFamily="34" charset="0"/>
            </a:endParaRPr>
          </a:p>
          <a:p>
            <a:pPr marL="742950" lvl="1" indent="-28575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defRPr/>
            </a:pPr>
            <a:r>
              <a:rPr lang="it-IT" altLang="it-IT" b="1" dirty="0">
                <a:solidFill>
                  <a:srgbClr val="FF0000"/>
                </a:solidFill>
                <a:latin typeface="Trebuchet MS" panose="020B0603020202020204"/>
                <a:cs typeface="Arial" panose="020B0604020202020204" pitchFamily="34" charset="0"/>
              </a:rPr>
              <a:t>incremento di forme di corresponsabilità </a:t>
            </a:r>
            <a:r>
              <a:rPr lang="it-IT" altLang="it-IT" b="1" dirty="0" smtClean="0">
                <a:solidFill>
                  <a:srgbClr val="FF0000"/>
                </a:solidFill>
                <a:latin typeface="Trebuchet MS" panose="020B0603020202020204"/>
                <a:cs typeface="Arial" panose="020B0604020202020204" pitchFamily="34" charset="0"/>
              </a:rPr>
              <a:t>                                            e </a:t>
            </a:r>
            <a:r>
              <a:rPr lang="it-IT" altLang="it-IT" b="1" dirty="0">
                <a:solidFill>
                  <a:srgbClr val="FF0000"/>
                </a:solidFill>
                <a:latin typeface="Trebuchet MS" panose="020B0603020202020204"/>
                <a:cs typeface="Arial" panose="020B0604020202020204" pitchFamily="34" charset="0"/>
              </a:rPr>
              <a:t>interazione tra le dimensioni della </a:t>
            </a:r>
            <a:r>
              <a:rPr lang="it-IT" altLang="it-IT" b="1" dirty="0" smtClean="0">
                <a:solidFill>
                  <a:srgbClr val="FF0000"/>
                </a:solidFill>
                <a:latin typeface="Trebuchet MS" panose="020B0603020202020204"/>
                <a:cs typeface="Arial" panose="020B0604020202020204" pitchFamily="34" charset="0"/>
              </a:rPr>
              <a:t>pastorale.</a:t>
            </a:r>
            <a:endParaRPr lang="it-IT" altLang="it-IT" b="1" dirty="0">
              <a:solidFill>
                <a:srgbClr val="006600"/>
              </a:solidFill>
              <a:latin typeface="Trebuchet MS" panose="020B0603020202020204"/>
              <a:cs typeface="Arial" panose="020B060402020202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407" y="3987292"/>
            <a:ext cx="2473452" cy="264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1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908050"/>
            <a:ext cx="7992690" cy="5329262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t-IT" altLang="it-IT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■ </a:t>
            </a:r>
            <a:r>
              <a:rPr lang="it-IT" alt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Per la Caritas, </a:t>
            </a:r>
            <a:endParaRPr lang="it-IT" altLang="it-IT" sz="2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t-IT" altLang="it-IT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	</a:t>
            </a:r>
            <a:r>
              <a:rPr lang="it-IT" altLang="it-IT" sz="24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finalità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dell’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animazione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è l’</a:t>
            </a:r>
            <a:r>
              <a:rPr lang="it-IT" altLang="it-IT" sz="24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evangelizzazione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, </a:t>
            </a:r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t-IT" altLang="it-IT" sz="2400" b="1" dirty="0" smtClean="0">
                <a:solidFill>
                  <a:srgbClr val="000099"/>
                </a:solidFill>
              </a:rPr>
              <a:t>	l’annuncio di Cristo e del suo Vangelo di carità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,  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la cui accoglienza </a:t>
            </a:r>
            <a:r>
              <a:rPr lang="it-IT" alt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provoca</a:t>
            </a:r>
            <a:r>
              <a:rPr lang="it-IT" alt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it-IT" altLang="it-IT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066800" lvl="1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cambiamento</a:t>
            </a:r>
            <a:r>
              <a:rPr lang="it-IT" altLang="it-IT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negli stili e nelle scelte di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vita  dei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singoli e delle comunità, </a:t>
            </a:r>
            <a:endParaRPr lang="it-IT" altLang="it-IT" sz="2400" b="1" dirty="0" smtClean="0">
              <a:solidFill>
                <a:srgbClr val="000099"/>
              </a:solidFill>
            </a:endParaRPr>
          </a:p>
          <a:p>
            <a:pPr marL="1066800" lvl="1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400" b="1" dirty="0" smtClean="0">
              <a:solidFill>
                <a:srgbClr val="000099"/>
              </a:solidFill>
            </a:endParaRPr>
          </a:p>
          <a:p>
            <a:pPr marL="1066800" lvl="1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promozione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di forme diffuse di responsabilità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,</a:t>
            </a:r>
          </a:p>
          <a:p>
            <a:pPr marL="1066800" lvl="1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400" b="1" dirty="0" smtClean="0">
              <a:solidFill>
                <a:srgbClr val="000099"/>
              </a:solidFill>
            </a:endParaRPr>
          </a:p>
          <a:p>
            <a:pPr marL="1066800" lvl="1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creazione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di una varietà di servizi di carità,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 in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risposta ai bisogni.</a:t>
            </a:r>
          </a:p>
          <a:p>
            <a:pPr marL="609600" indent="-609600" eaLnBrk="1" fontAlgn="auto" hangingPunct="1">
              <a:lnSpc>
                <a:spcPct val="6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it-IT" altLang="it-IT" sz="2400" b="1" dirty="0" smtClean="0">
              <a:solidFill>
                <a:srgbClr val="000099"/>
              </a:solidFill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t-IT" altLang="it-IT" sz="2400" b="1" dirty="0" smtClean="0">
                <a:solidFill>
                  <a:srgbClr val="000099"/>
                </a:solidFill>
              </a:rPr>
              <a:t>	</a:t>
            </a:r>
            <a:endParaRPr lang="it-IT" altLang="it-IT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93"/>
            <a:ext cx="682811" cy="40237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8925"/>
            <a:ext cx="9467850" cy="908050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65000"/>
              </a:lnSpc>
              <a:spcAft>
                <a:spcPts val="0"/>
              </a:spcAft>
              <a:defRPr/>
            </a:pPr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y" panose="03080602030302030203" pitchFamily="66" charset="0"/>
              </a:rPr>
              <a:t>L’animazione per un rinnovamento pastorale </a:t>
            </a:r>
          </a:p>
        </p:txBody>
      </p:sp>
    </p:spTree>
    <p:extLst>
      <p:ext uri="{BB962C8B-B14F-4D97-AF65-F5344CB8AC3E}">
        <p14:creationId xmlns:p14="http://schemas.microsoft.com/office/powerpoint/2010/main" val="14421874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259632" y="1484784"/>
            <a:ext cx="7344816" cy="3881437"/>
          </a:xfrm>
        </p:spPr>
        <p:txBody>
          <a:bodyPr/>
          <a:lstStyle/>
          <a:p>
            <a:pPr marL="609600" indent="-609600"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t-IT" altLang="it-IT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 conseguenza,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t-IT" altLang="it-IT" sz="2400" b="1" dirty="0" smtClean="0">
                <a:solidFill>
                  <a:srgbClr val="000099"/>
                </a:solidFill>
              </a:rPr>
              <a:t>l’animazione </a:t>
            </a:r>
            <a:r>
              <a:rPr lang="it-IT" altLang="it-IT" sz="2400" b="1" dirty="0">
                <a:solidFill>
                  <a:srgbClr val="000099"/>
                </a:solidFill>
              </a:rPr>
              <a:t>non consiste semplicemente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     nella </a:t>
            </a:r>
            <a:r>
              <a:rPr lang="it-IT" altLang="it-IT" sz="2400" b="1" dirty="0">
                <a:solidFill>
                  <a:srgbClr val="000099"/>
                </a:solidFill>
              </a:rPr>
              <a:t>creazione di un servizio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                             o </a:t>
            </a:r>
            <a:r>
              <a:rPr lang="it-IT" altLang="it-IT" sz="2400" b="1" dirty="0">
                <a:solidFill>
                  <a:srgbClr val="000099"/>
                </a:solidFill>
              </a:rPr>
              <a:t>nell’aumento del numero dei volontari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,          ma  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t-IT" altLang="it-IT" sz="2400" b="1" dirty="0" smtClean="0">
                <a:solidFill>
                  <a:srgbClr val="000099"/>
                </a:solidFill>
              </a:rPr>
              <a:t>                                                             </a:t>
            </a:r>
            <a:r>
              <a:rPr lang="it-IT" alt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nell’avviare </a:t>
            </a:r>
            <a:r>
              <a:rPr lang="it-IT" alt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processi di cambiamento.</a:t>
            </a:r>
          </a:p>
          <a:p>
            <a:pPr marL="0" indent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030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29651"/>
            <a:ext cx="8027987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55000"/>
              </a:lnSpc>
              <a:spcAft>
                <a:spcPts val="0"/>
              </a:spcAft>
              <a:defRPr/>
            </a:pPr>
            <a:r>
              <a:rPr lang="it-IT" altLang="it-IT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y" panose="03080602030302030203" pitchFamily="66" charset="0"/>
              </a:rPr>
              <a:t>L’animazione Caritas: elementi di </a:t>
            </a:r>
            <a:r>
              <a:rPr lang="it-IT" altLang="it-IT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y" panose="03080602030302030203" pitchFamily="66" charset="0"/>
              </a:rPr>
              <a:t>fondo</a:t>
            </a:r>
            <a:br>
              <a:rPr lang="it-IT" altLang="it-IT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y" panose="03080602030302030203" pitchFamily="66" charset="0"/>
              </a:rPr>
            </a:br>
            <a:r>
              <a:rPr lang="it-IT" altLang="it-IT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y" panose="03080602030302030203" pitchFamily="66" charset="0"/>
              </a:rPr>
              <a:t> </a:t>
            </a:r>
            <a:r>
              <a:rPr lang="it-IT" altLang="it-IT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y" panose="03080602030302030203" pitchFamily="66" charset="0"/>
              </a:rPr>
              <a:t/>
            </a:r>
            <a:br>
              <a:rPr lang="it-IT" altLang="it-IT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y" panose="03080602030302030203" pitchFamily="66" charset="0"/>
              </a:rPr>
            </a:br>
            <a:r>
              <a:rPr lang="it-IT" altLang="it-IT" b="1" dirty="0" smtClean="0">
                <a:solidFill>
                  <a:srgbClr val="FF0000"/>
                </a:solidFill>
              </a:rPr>
              <a:t/>
            </a:r>
            <a:br>
              <a:rPr lang="it-IT" altLang="it-IT" b="1" dirty="0" smtClean="0">
                <a:solidFill>
                  <a:srgbClr val="FF0000"/>
                </a:solidFill>
              </a:rPr>
            </a:br>
            <a:r>
              <a:rPr lang="it-IT" altLang="it-IT" b="1" dirty="0" smtClean="0">
                <a:solidFill>
                  <a:srgbClr val="FF0000"/>
                </a:solidFill>
              </a:rPr>
              <a:t> </a:t>
            </a:r>
            <a:r>
              <a:rPr lang="it-IT" altLang="it-IT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■</a:t>
            </a:r>
            <a:r>
              <a:rPr lang="it-IT" altLang="it-IT" b="1" i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t-IT" altLang="it-IT" b="1" i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Obiettivi:</a:t>
            </a:r>
            <a:br>
              <a:rPr lang="it-IT" altLang="it-IT" b="1" i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it-IT" altLang="it-IT" b="1" i="1" dirty="0" smtClean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4864"/>
            <a:ext cx="7344047" cy="3456384"/>
          </a:xfrm>
        </p:spPr>
        <p:txBody>
          <a:bodyPr rtlCol="0">
            <a:norm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Partire dalla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persona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, per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restituirle dignità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.</a:t>
            </a:r>
          </a:p>
          <a:p>
            <a:pPr marL="45720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it-IT" altLang="it-IT" sz="2400" b="1" dirty="0" smtClean="0">
              <a:solidFill>
                <a:srgbClr val="000099"/>
              </a:solidFill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Educare</a:t>
            </a:r>
            <a:r>
              <a:rPr lang="it-IT" altLang="it-IT" sz="2400" b="1" dirty="0" smtClean="0">
                <a:solidFill>
                  <a:srgbClr val="0000FF"/>
                </a:solidFill>
              </a:rPr>
              <a:t>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il singolo e la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comunità   </a:t>
            </a:r>
            <a:r>
              <a:rPr lang="it-IT" altLang="it-IT" sz="2400" b="1" dirty="0" smtClean="0">
                <a:solidFill>
                  <a:srgbClr val="0000FF"/>
                </a:solidFill>
              </a:rPr>
              <a:t>           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alla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corresponsabilità,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                            alla</a:t>
            </a:r>
            <a:r>
              <a:rPr lang="it-IT" altLang="it-IT" sz="2400" b="1" dirty="0" smtClean="0">
                <a:solidFill>
                  <a:srgbClr val="0000FF"/>
                </a:solidFill>
              </a:rPr>
              <a:t>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collaborazione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e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alla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partecipazione.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400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2818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611560" y="332656"/>
            <a:ext cx="6912768" cy="5709369"/>
          </a:xfrm>
        </p:spPr>
        <p:txBody>
          <a:bodyPr/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Agire con competenza ed efficacia</a:t>
            </a:r>
            <a:r>
              <a:rPr lang="it-IT" altLang="it-IT" sz="2400" b="1" dirty="0">
                <a:solidFill>
                  <a:srgbClr val="000099"/>
                </a:solidFill>
              </a:rPr>
              <a:t>, superando l’improvvisazione e l’approssimazione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.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400" b="1" dirty="0">
              <a:solidFill>
                <a:srgbClr val="000099"/>
              </a:solidFill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Andare alle cause</a:t>
            </a:r>
            <a:r>
              <a:rPr lang="it-IT" altLang="it-IT" sz="2400" b="1" dirty="0">
                <a:solidFill>
                  <a:srgbClr val="0000FF"/>
                </a:solidFill>
              </a:rPr>
              <a:t> </a:t>
            </a:r>
            <a:r>
              <a:rPr lang="it-IT" altLang="it-IT" sz="2400" b="1" dirty="0">
                <a:solidFill>
                  <a:srgbClr val="000099"/>
                </a:solidFill>
              </a:rPr>
              <a:t>che generano il disagio per rimuoverle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.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400" b="1" dirty="0">
              <a:solidFill>
                <a:srgbClr val="000099"/>
              </a:solidFill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Favorire l’azione integrata</a:t>
            </a:r>
            <a:r>
              <a:rPr lang="it-IT" altLang="it-IT" sz="2400" b="1" dirty="0">
                <a:solidFill>
                  <a:srgbClr val="0000FF"/>
                </a:solidFill>
              </a:rPr>
              <a:t> </a:t>
            </a:r>
            <a:r>
              <a:rPr lang="it-IT" altLang="it-IT" sz="2400" b="1" dirty="0">
                <a:solidFill>
                  <a:srgbClr val="000099"/>
                </a:solidFill>
              </a:rPr>
              <a:t>tra comunità cristiana, Associazioni/Gruppi (il privato sociale) e Istituzioni sul territorio, nel progettare e nel realizzare interventi, in risposta ai diversi bisogni individuati.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983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03354" y="527337"/>
            <a:ext cx="6912768" cy="7921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lnSpc>
                <a:spcPct val="65000"/>
              </a:lnSpc>
              <a:spcAft>
                <a:spcPts val="0"/>
              </a:spcAft>
              <a:defRPr/>
            </a:pPr>
            <a:r>
              <a:rPr lang="it-IT" altLang="it-IT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y" panose="03080602030302030203" pitchFamily="66" charset="0"/>
              </a:rPr>
              <a:t>L’animazione Caritas: </a:t>
            </a:r>
            <a:r>
              <a:rPr lang="it-IT" altLang="it-IT" b="1" i="1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Peculiarità</a:t>
            </a:r>
            <a:br>
              <a:rPr lang="it-IT" altLang="it-IT" b="1" i="1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altLang="it-IT" b="1" dirty="0" smtClean="0">
                <a:solidFill>
                  <a:srgbClr val="FF0000"/>
                </a:solidFill>
                <a:latin typeface="Franklin Gothic Demi Cond" panose="020B0706030402020204" pitchFamily="34" charset="0"/>
              </a:rPr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0768"/>
            <a:ext cx="7200900" cy="4896544"/>
          </a:xfrm>
        </p:spPr>
        <p:txBody>
          <a:bodyPr rtlCol="0">
            <a:normAutofit/>
          </a:bodyPr>
          <a:lstStyle/>
          <a:p>
            <a:pPr lvl="1" eaLnBrk="1" fontAlgn="auto" hangingPunct="1">
              <a:lnSpc>
                <a:spcPct val="85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l’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animazione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 un processo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che si sviluppa dentro una molteplicità di azioni tra loro collegate e finalizzate, non l’esito di un singolo progetto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;</a:t>
            </a:r>
          </a:p>
          <a:p>
            <a:pPr lvl="1" eaLnBrk="1" fontAlgn="auto" hangingPunct="1">
              <a:lnSpc>
                <a:spcPct val="85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400" b="1" dirty="0" smtClean="0">
              <a:solidFill>
                <a:srgbClr val="000099"/>
              </a:solidFill>
            </a:endParaRPr>
          </a:p>
          <a:p>
            <a:pPr lvl="1" eaLnBrk="1" fontAlgn="auto" hangingPunct="1">
              <a:lnSpc>
                <a:spcPct val="80000"/>
              </a:lnSpc>
              <a:spcBef>
                <a:spcPct val="3500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 uno stile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di promozione e gestione di opere, di progetti, un modo di realizzarli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 e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radicarli nella comunità e nel territorio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;</a:t>
            </a:r>
          </a:p>
          <a:p>
            <a:pPr lvl="1" eaLnBrk="1" fontAlgn="auto" hangingPunct="1">
              <a:lnSpc>
                <a:spcPct val="80000"/>
              </a:lnSpc>
              <a:spcBef>
                <a:spcPct val="35000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400" b="1" dirty="0" smtClean="0">
              <a:solidFill>
                <a:srgbClr val="000099"/>
              </a:solidFill>
            </a:endParaRPr>
          </a:p>
          <a:p>
            <a:pPr lvl="1" eaLnBrk="1" fontAlgn="auto" hangingPunct="1">
              <a:lnSpc>
                <a:spcPct val="80000"/>
              </a:lnSpc>
              <a:spcBef>
                <a:spcPct val="3500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presuppone la conoscenza della realtà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, l’individuazione delle persone, dei volti,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  la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condivisione delle esperienze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;</a:t>
            </a:r>
            <a:endParaRPr lang="it-IT" altLang="it-IT" sz="2400" b="1" dirty="0" smtClean="0">
              <a:solidFill>
                <a:srgbClr val="000099"/>
              </a:solidFill>
            </a:endParaRPr>
          </a:p>
        </p:txBody>
      </p:sp>
      <p:pic>
        <p:nvPicPr>
          <p:cNvPr id="6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9089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341</TotalTime>
  <Words>719</Words>
  <Application>Microsoft Office PowerPoint</Application>
  <PresentationFormat>Presentazione su schermo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8" baseType="lpstr">
      <vt:lpstr>An Unfortunate Event</vt:lpstr>
      <vt:lpstr>Andy</vt:lpstr>
      <vt:lpstr>Arial</vt:lpstr>
      <vt:lpstr>Arial Black</vt:lpstr>
      <vt:lpstr>Franklin Gothic Demi Cond</vt:lpstr>
      <vt:lpstr>Times New Roman</vt:lpstr>
      <vt:lpstr>Trebuchet MS</vt:lpstr>
      <vt:lpstr>Wingdings</vt:lpstr>
      <vt:lpstr>Wingdings 3</vt:lpstr>
      <vt:lpstr>Sfaccettatura</vt:lpstr>
      <vt:lpstr>Presentazione standard di PowerPoint</vt:lpstr>
      <vt:lpstr>Presentazione standard di PowerPoint</vt:lpstr>
      <vt:lpstr>Bisogno di rinnovamento su più prospettive </vt:lpstr>
      <vt:lpstr>Presentazione standard di PowerPoint</vt:lpstr>
      <vt:lpstr>L’animazione per un rinnovamento pastorale </vt:lpstr>
      <vt:lpstr>Presentazione standard di PowerPoint</vt:lpstr>
      <vt:lpstr>L’animazione Caritas: elementi di fondo     ■ Obiettivi: </vt:lpstr>
      <vt:lpstr>Presentazione standard di PowerPoint</vt:lpstr>
      <vt:lpstr>L’animazione Caritas: Peculiarità  </vt:lpstr>
      <vt:lpstr>Presentazione standard di PowerPoint</vt:lpstr>
      <vt:lpstr>L’animatore/operatore Caritas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Fraternità</dc:creator>
  <cp:lastModifiedBy>Fraternità</cp:lastModifiedBy>
  <cp:revision>18</cp:revision>
  <dcterms:created xsi:type="dcterms:W3CDTF">2016-01-17T14:38:36Z</dcterms:created>
  <dcterms:modified xsi:type="dcterms:W3CDTF">2016-01-17T20:19:38Z</dcterms:modified>
</cp:coreProperties>
</file>