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0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5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766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12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33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98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90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5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1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8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8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3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3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1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Lavanda dei piedi 001"/>
          <p:cNvPicPr>
            <a:picLocks noChangeAspect="1" noChangeArrowheads="1"/>
          </p:cNvPicPr>
          <p:nvPr/>
        </p:nvPicPr>
        <p:blipFill>
          <a:blip r:embed="rId2"/>
          <a:srcRect l="3485"/>
          <a:stretch>
            <a:fillRect/>
          </a:stretch>
        </p:blipFill>
        <p:spPr bwMode="auto">
          <a:xfrm>
            <a:off x="5768975" y="2244725"/>
            <a:ext cx="2159000" cy="2520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401235" y="1664111"/>
            <a:ext cx="652723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4400" kern="10" dirty="0">
                <a:ln w="0"/>
                <a:solidFill>
                  <a:srgbClr val="000099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animare la comunità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0525" y="4649788"/>
            <a:ext cx="7537450" cy="1725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65000"/>
              </a:lnSpc>
              <a:buClr>
                <a:srgbClr val="5FCBEF"/>
              </a:buClr>
              <a:buFont typeface="Wingdings 3" panose="05040102010807070707" pitchFamily="18" charset="2"/>
              <a:buNone/>
              <a:defRPr/>
            </a:pPr>
            <a:r>
              <a:rPr lang="it-IT" altLang="it-IT" sz="3800" b="1" i="1" dirty="0" smtClean="0">
                <a:solidFill>
                  <a:srgbClr val="FF0000"/>
                </a:solidFill>
              </a:rPr>
              <a:t>     </a:t>
            </a:r>
            <a:r>
              <a:rPr lang="it-IT" altLang="it-IT" sz="4000" b="1" i="1" dirty="0" smtClean="0">
                <a:solidFill>
                  <a:srgbClr val="FF0000"/>
                </a:solidFill>
              </a:rPr>
              <a:t>    		</a:t>
            </a:r>
            <a:r>
              <a:rPr lang="it-IT" altLang="it-IT" sz="4800" b="1" dirty="0" smtClean="0">
                <a:solidFill>
                  <a:srgbClr val="FF0000"/>
                </a:solidFill>
              </a:rPr>
              <a:t>nel contesto </a:t>
            </a:r>
          </a:p>
          <a:p>
            <a:pPr marL="0" indent="0" eaLnBrk="1" hangingPunct="1">
              <a:lnSpc>
                <a:spcPct val="65000"/>
              </a:lnSpc>
              <a:buClr>
                <a:srgbClr val="5FCBEF"/>
              </a:buClr>
              <a:buFont typeface="Wingdings 3" panose="05040102010807070707" pitchFamily="18" charset="2"/>
              <a:buNone/>
              <a:defRPr/>
            </a:pPr>
            <a:r>
              <a:rPr lang="it-IT" altLang="it-IT" sz="4800" b="1" dirty="0" smtClean="0">
                <a:solidFill>
                  <a:srgbClr val="FF0000"/>
                </a:solidFill>
              </a:rPr>
              <a:t>	  	  della realtà attuale</a:t>
            </a:r>
          </a:p>
          <a:p>
            <a:pPr eaLnBrk="1" hangingPunct="1">
              <a:lnSpc>
                <a:spcPct val="40000"/>
              </a:lnSpc>
              <a:spcBef>
                <a:spcPct val="0"/>
              </a:spcBef>
              <a:buClr>
                <a:srgbClr val="5FCBEF"/>
              </a:buClr>
              <a:defRPr/>
            </a:pPr>
            <a:endParaRPr lang="it-IT" altLang="it-IT" sz="1800" b="1" i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40000"/>
              </a:lnSpc>
              <a:spcBef>
                <a:spcPct val="0"/>
              </a:spcBef>
              <a:buClr>
                <a:srgbClr val="5FCBEF"/>
              </a:buClr>
              <a:defRPr/>
            </a:pPr>
            <a:endParaRPr lang="it-IT" altLang="it-IT" sz="1800" b="1" i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40000"/>
              </a:lnSpc>
              <a:spcBef>
                <a:spcPct val="0"/>
              </a:spcBef>
              <a:buClr>
                <a:srgbClr val="5FCBEF"/>
              </a:buClr>
              <a:defRPr/>
            </a:pPr>
            <a:endParaRPr lang="it-IT" altLang="it-IT" sz="2800" b="1" i="1" dirty="0" smtClean="0">
              <a:solidFill>
                <a:srgbClr val="000099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418" y="539751"/>
            <a:ext cx="896687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000" kern="10" dirty="0">
                <a:ln w="0"/>
                <a:solidFill>
                  <a:srgbClr val="000099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Promuovere la carità</a:t>
            </a:r>
            <a:endParaRPr lang="it-IT" sz="6000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17475"/>
            <a:ext cx="8172450" cy="914400"/>
          </a:xfrm>
          <a:prstGeom prst="rect">
            <a:avLst/>
          </a:prstGeom>
        </p:spPr>
        <p:txBody>
          <a:bodyPr rtlCol="0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442913" algn="l"/>
              </a:tabLst>
              <a:defRPr/>
            </a:pPr>
            <a:r>
              <a:rPr lang="it-IT" altLang="it-IT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DISCERNERE:</a:t>
            </a:r>
            <a:r>
              <a:rPr lang="it-IT" altLang="it-IT" sz="4000" b="1" i="1" smtClean="0">
                <a:solidFill>
                  <a:srgbClr val="FF0000"/>
                </a:solidFill>
              </a:rPr>
              <a:t> </a:t>
            </a:r>
            <a:r>
              <a:rPr lang="it-IT" altLang="it-IT" sz="3200" b="1" i="1" smtClean="0">
                <a:solidFill>
                  <a:srgbClr val="FF0000"/>
                </a:solidFill>
              </a:rPr>
              <a:t>strumenti e luoghi</a:t>
            </a:r>
            <a:endParaRPr lang="it-IT" altLang="it-IT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1149350"/>
            <a:ext cx="8532812" cy="5708650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it-IT" altLang="it-IT" sz="2400" b="1" dirty="0" smtClean="0">
                <a:solidFill>
                  <a:srgbClr val="7030A0"/>
                </a:solidFill>
              </a:rPr>
              <a:t>Il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Consiglio Pastorale Diocesano e parrocchiale</a:t>
            </a:r>
            <a:r>
              <a:rPr lang="it-IT" altLang="it-IT" sz="2400" b="1" dirty="0" smtClean="0">
                <a:solidFill>
                  <a:srgbClr val="7030A0"/>
                </a:solidFill>
              </a:rPr>
              <a:t>, organi qualificati che presiedono alla programmazione pastorale.</a:t>
            </a:r>
          </a:p>
          <a:p>
            <a:pPr>
              <a:lnSpc>
                <a:spcPct val="90000"/>
              </a:lnSpc>
              <a:defRPr/>
            </a:pPr>
            <a:endParaRPr lang="it-IT" altLang="it-IT" sz="9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sz="2400" b="1" dirty="0" smtClean="0">
                <a:solidFill>
                  <a:srgbClr val="7030A0"/>
                </a:solidFill>
              </a:rPr>
              <a:t>Gli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Uffici pastorali diocesani interessati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</a:t>
            </a:r>
            <a:r>
              <a:rPr lang="it-IT" altLang="it-IT" sz="2400" b="1" dirty="0" smtClean="0">
                <a:solidFill>
                  <a:srgbClr val="7030A0"/>
                </a:solidFill>
              </a:rPr>
              <a:t>ad ambiti specifici della pastorale nella vita sociale.</a:t>
            </a:r>
          </a:p>
          <a:p>
            <a:pPr>
              <a:lnSpc>
                <a:spcPct val="90000"/>
              </a:lnSpc>
              <a:defRPr/>
            </a:pPr>
            <a:endParaRPr lang="it-IT" altLang="it-IT" sz="9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sz="2400" b="1" dirty="0" smtClean="0">
                <a:solidFill>
                  <a:srgbClr val="7030A0"/>
                </a:solidFill>
              </a:rPr>
              <a:t>Il </a:t>
            </a:r>
            <a:r>
              <a:rPr lang="it-IT" alt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laboratorio diocesano</a:t>
            </a:r>
            <a:r>
              <a:rPr lang="it-IT" altLang="it-IT" sz="2400" b="1" dirty="0" smtClean="0">
                <a:solidFill>
                  <a:srgbClr val="7030A0"/>
                </a:solidFill>
              </a:rPr>
              <a:t>, dove sono presenti: il Direttore Caritas, il responsabile della promozione di Caritas parrocchiali, dei Centri di Ascolto, dell’Osservatorio e dei servizi, i rappresentanti della catechesi e della liturgia.</a:t>
            </a:r>
          </a:p>
          <a:p>
            <a:pPr>
              <a:lnSpc>
                <a:spcPct val="90000"/>
              </a:lnSpc>
              <a:defRPr/>
            </a:pPr>
            <a:endParaRPr lang="it-IT" altLang="it-IT" sz="9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sz="2400" b="1" dirty="0" smtClean="0">
                <a:solidFill>
                  <a:srgbClr val="7030A0"/>
                </a:solidFill>
              </a:rPr>
              <a:t>La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Consulta delle Associazioni caritative</a:t>
            </a:r>
            <a:r>
              <a:rPr lang="it-IT" altLang="it-IT" sz="2400" b="1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1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FF0000"/>
                </a:solidFill>
              </a:rPr>
              <a:t>Sono tutti strumenti e luoghi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b="1" i="1" dirty="0" smtClean="0">
                <a:solidFill>
                  <a:srgbClr val="FF0000"/>
                </a:solidFill>
              </a:rPr>
              <a:t>“privilegiati”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FF0000"/>
                </a:solidFill>
              </a:rPr>
              <a:t>del discernimento. </a:t>
            </a:r>
            <a:endParaRPr lang="it-IT" altLang="it-IT" sz="28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49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15888"/>
            <a:ext cx="9144000" cy="865187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it-IT" alt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ANIMARE è…</a:t>
            </a: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</a:rPr>
              <a:t/>
            </a:r>
            <a:b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</a:rPr>
            </a:br>
            <a:r>
              <a:rPr lang="it-IT" altLang="it-IT" sz="2800" b="1" i="1" dirty="0" smtClean="0">
                <a:solidFill>
                  <a:srgbClr val="FF0000"/>
                </a:solidFill>
              </a:rPr>
              <a:t>aprire un “cantiere” di rinnovamento </a:t>
            </a:r>
            <a:br>
              <a:rPr lang="it-IT" altLang="it-IT" sz="2800" b="1" i="1" dirty="0" smtClean="0">
                <a:solidFill>
                  <a:srgbClr val="FF0000"/>
                </a:solidFill>
              </a:rPr>
            </a:br>
            <a:r>
              <a:rPr lang="it-IT" altLang="it-IT" sz="2800" b="1" i="1" dirty="0" smtClean="0">
                <a:solidFill>
                  <a:srgbClr val="FF0000"/>
                </a:solidFill>
              </a:rPr>
              <a:t>della pastorale della </a:t>
            </a:r>
            <a:r>
              <a:rPr lang="it-IT" altLang="it-IT" sz="2800" b="1" i="1" dirty="0" err="1" smtClean="0">
                <a:solidFill>
                  <a:srgbClr val="FF0000"/>
                </a:solidFill>
              </a:rPr>
              <a:t>carita</a:t>
            </a:r>
            <a:r>
              <a:rPr lang="it-IT" altLang="it-IT" sz="2800" i="1" dirty="0" err="1" smtClean="0">
                <a:solidFill>
                  <a:srgbClr val="FF0000"/>
                </a:solidFill>
              </a:rPr>
              <a:t>’</a:t>
            </a:r>
            <a:r>
              <a:rPr lang="it-IT" altLang="it-IT" sz="2800" i="1" dirty="0" smtClean="0">
                <a:solidFill>
                  <a:srgbClr val="FF0000"/>
                </a:solidFill>
              </a:rPr>
              <a:t> </a:t>
            </a:r>
            <a:endParaRPr lang="it-IT" altLang="it-IT" sz="2800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1844675"/>
            <a:ext cx="7705725" cy="38893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rtlCol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it-IT" altLang="it-IT" sz="2800" b="1" dirty="0" smtClean="0">
                <a:solidFill>
                  <a:srgbClr val="7030A0"/>
                </a:solidFill>
              </a:rPr>
              <a:t>La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pastorale della carità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è un “</a:t>
            </a:r>
            <a:r>
              <a:rPr lang="it-IT" alt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cantiere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”, un insieme di azioni organiche, </a:t>
            </a:r>
          </a:p>
          <a:p>
            <a:pPr indent="1905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800" b="1" dirty="0" smtClean="0">
                <a:solidFill>
                  <a:srgbClr val="7030A0"/>
                </a:solidFill>
              </a:rPr>
              <a:t>pensate e progettate all’interno del Consiglio Pastorale Parrocchiale,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</a:p>
          <a:p>
            <a:pPr indent="1905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800" b="1" dirty="0" smtClean="0">
                <a:solidFill>
                  <a:srgbClr val="FF0000"/>
                </a:solidFill>
              </a:rPr>
              <a:t>allo scopo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di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far passare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concretamente e continuativamente </a:t>
            </a:r>
          </a:p>
          <a:p>
            <a:pPr indent="1905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800" b="1" dirty="0" smtClean="0">
                <a:solidFill>
                  <a:srgbClr val="7030A0"/>
                </a:solidFill>
              </a:rPr>
              <a:t>il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singolo</a:t>
            </a:r>
            <a:r>
              <a:rPr lang="it-IT" altLang="it-IT" sz="2800" b="1" dirty="0" smtClean="0">
                <a:solidFill>
                  <a:srgbClr val="006600"/>
                </a:solidFill>
              </a:rPr>
              <a:t> 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e la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comunità</a:t>
            </a:r>
          </a:p>
          <a:p>
            <a:pPr indent="19050" algn="ctr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4400" b="1" dirty="0" smtClean="0">
                <a:solidFill>
                  <a:srgbClr val="FF0000"/>
                </a:solidFill>
              </a:rPr>
              <a:t>da… a…</a:t>
            </a:r>
            <a:endParaRPr lang="it-IT" altLang="it-IT" sz="4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435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188" y="476250"/>
            <a:ext cx="8424862" cy="6093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Dall’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aiuto materiale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all’attenzione alla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persona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, </a:t>
            </a:r>
            <a:endParaRPr lang="it-IT" sz="2400" b="1" dirty="0">
              <a:solidFill>
                <a:srgbClr val="7030A0"/>
              </a:solidFill>
              <a:latin typeface="+mn-lt"/>
            </a:endParaRPr>
          </a:p>
          <a:p>
            <a:pPr indent="442913">
              <a:buClr>
                <a:schemeClr val="accent1">
                  <a:lumMod val="75000"/>
                </a:schemeClr>
              </a:buClr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in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tutta la sua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globalità.</a:t>
            </a:r>
            <a:endParaRPr lang="it-IT" sz="2400" b="1" dirty="0">
              <a:solidFill>
                <a:srgbClr val="7030A0"/>
              </a:solidFill>
              <a:latin typeface="+mn-lt"/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Da una carità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individuale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ad una carità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comunitaria.</a:t>
            </a:r>
            <a:endParaRPr lang="it-IT" sz="2400" b="1" i="1" dirty="0">
              <a:solidFill>
                <a:srgbClr val="FF0000"/>
              </a:solidFill>
              <a:latin typeface="+mn-lt"/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Dall’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aiuto occasionale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, emotivo, </a:t>
            </a:r>
            <a:endParaRPr lang="it-IT" sz="2400" b="1" dirty="0" smtClean="0">
              <a:solidFill>
                <a:srgbClr val="7030A0"/>
              </a:solidFill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it-IT" sz="2400" b="1" dirty="0">
                <a:solidFill>
                  <a:srgbClr val="7030A0"/>
                </a:solidFill>
              </a:rPr>
              <a:t>	</a:t>
            </a:r>
            <a:r>
              <a:rPr lang="it-IT" sz="2400" b="1" dirty="0" smtClean="0">
                <a:solidFill>
                  <a:srgbClr val="7030A0"/>
                </a:solidFill>
                <a:latin typeface="+mn-lt"/>
              </a:rPr>
              <a:t>ad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un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vivere la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carità.</a:t>
            </a:r>
            <a:endParaRPr lang="it-IT" sz="2400" b="1" i="1" dirty="0">
              <a:solidFill>
                <a:srgbClr val="FF0000"/>
              </a:solidFill>
              <a:latin typeface="+mn-lt"/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Dall’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elemosina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alla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solidarietà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, alla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fraternità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</a:p>
          <a:p>
            <a:pPr marL="442913"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coniugando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carità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e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giustizia.</a:t>
            </a:r>
            <a:endParaRPr lang="it-IT" sz="2400" b="1" i="1" dirty="0">
              <a:solidFill>
                <a:srgbClr val="FF0000"/>
              </a:solidFill>
              <a:latin typeface="+mn-lt"/>
            </a:endParaRPr>
          </a:p>
          <a:p>
            <a:pPr marL="442913" indent="-4429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Dalla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 carità </a:t>
            </a:r>
            <a:r>
              <a:rPr lang="it-IT" sz="2400" b="1" i="1" dirty="0" err="1">
                <a:solidFill>
                  <a:srgbClr val="FF0000"/>
                </a:solidFill>
                <a:latin typeface="+mn-lt"/>
              </a:rPr>
              <a:t>intraecclesiale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alla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carità in rete </a:t>
            </a:r>
            <a:endParaRPr lang="it-IT" sz="2400" b="1" i="1" dirty="0">
              <a:solidFill>
                <a:srgbClr val="FF0000"/>
              </a:solidFill>
              <a:latin typeface="+mn-lt"/>
            </a:endParaRPr>
          </a:p>
          <a:p>
            <a:pPr indent="442913">
              <a:buClr>
                <a:schemeClr val="accent1">
                  <a:lumMod val="75000"/>
                </a:schemeClr>
              </a:buClr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con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le realtà del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territorio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, le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istituzioni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endParaRPr lang="it-IT" sz="2400" b="1" dirty="0">
              <a:solidFill>
                <a:srgbClr val="006600"/>
              </a:solidFill>
              <a:latin typeface="+mn-lt"/>
            </a:endParaRPr>
          </a:p>
          <a:p>
            <a:pPr indent="442913">
              <a:buClr>
                <a:schemeClr val="accent1">
                  <a:lumMod val="75000"/>
                </a:schemeClr>
              </a:buClr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e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i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cittadini</a:t>
            </a:r>
            <a:r>
              <a:rPr lang="it-IT" sz="24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di buona volontà attraverso </a:t>
            </a:r>
            <a:endParaRPr lang="it-IT" sz="2400" b="1" dirty="0">
              <a:solidFill>
                <a:srgbClr val="7030A0"/>
              </a:solidFill>
              <a:latin typeface="+mn-lt"/>
            </a:endParaRPr>
          </a:p>
          <a:p>
            <a:pPr indent="442913">
              <a:buClr>
                <a:schemeClr val="accent1">
                  <a:lumMod val="75000"/>
                </a:schemeClr>
              </a:buClr>
              <a:defRPr/>
            </a:pPr>
            <a:r>
              <a:rPr lang="it-IT" sz="2400" b="1" dirty="0">
                <a:solidFill>
                  <a:srgbClr val="7030A0"/>
                </a:solidFill>
                <a:latin typeface="+mn-lt"/>
              </a:rPr>
              <a:t>la </a:t>
            </a:r>
            <a:r>
              <a:rPr lang="it-IT" sz="2400" b="1" dirty="0">
                <a:solidFill>
                  <a:srgbClr val="7030A0"/>
                </a:solidFill>
                <a:latin typeface="+mn-lt"/>
              </a:rPr>
              <a:t>promozione e il coordinamento di:</a:t>
            </a:r>
            <a:r>
              <a:rPr lang="it-IT" sz="3600" b="1" dirty="0">
                <a:solidFill>
                  <a:srgbClr val="7030A0"/>
                </a:solidFill>
                <a:latin typeface="+mn-lt"/>
              </a:rPr>
              <a:t>	</a:t>
            </a:r>
          </a:p>
          <a:p>
            <a:pPr marL="625475" indent="27146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Caritas parrocchiale</a:t>
            </a:r>
          </a:p>
          <a:p>
            <a:pPr marL="625475" indent="27146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Centro di ascolto e osservazione</a:t>
            </a:r>
          </a:p>
          <a:p>
            <a:pPr marL="625475" indent="27146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Servizi</a:t>
            </a:r>
          </a:p>
          <a:p>
            <a:pPr marL="625475" indent="27146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it-IT" sz="2400" b="1" i="1" dirty="0">
                <a:solidFill>
                  <a:srgbClr val="FF0000"/>
                </a:solidFill>
                <a:latin typeface="+mn-lt"/>
              </a:rPr>
              <a:t>Gruppi e associazioni di carità</a:t>
            </a:r>
            <a:endParaRPr lang="it-IT" sz="3600" b="1" dirty="0">
              <a:solidFill>
                <a:srgbClr val="006600"/>
              </a:solidFill>
              <a:latin typeface="+mn-lt"/>
            </a:endParaRPr>
          </a:p>
          <a:p>
            <a:pPr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53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47663" y="1263650"/>
            <a:ext cx="8064500" cy="558800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400" b="1" smtClean="0">
                <a:solidFill>
                  <a:srgbClr val="7030A0"/>
                </a:solidFill>
              </a:rPr>
              <a:t>“Presenza nel territorio vuol dire</a:t>
            </a:r>
            <a:r>
              <a:rPr lang="it-IT" altLang="it-IT" sz="2400" smtClean="0">
                <a:solidFill>
                  <a:srgbClr val="7030A0"/>
                </a:solidFill>
              </a:rPr>
              <a:t> </a:t>
            </a:r>
            <a:r>
              <a:rPr lang="it-IT" altLang="it-IT" sz="2400" b="1" i="1" smtClean="0">
                <a:solidFill>
                  <a:srgbClr val="FF0000"/>
                </a:solidFill>
              </a:rPr>
              <a:t>sollecitudine verso i più deboli e gli ultimi</a:t>
            </a:r>
            <a:r>
              <a:rPr lang="it-IT" altLang="it-IT" sz="2200" smtClean="0"/>
              <a:t> </a:t>
            </a:r>
            <a:r>
              <a:rPr lang="it-IT" altLang="it-IT" sz="1900" b="1" smtClean="0">
                <a:solidFill>
                  <a:srgbClr val="7030A0"/>
                </a:solidFill>
              </a:rPr>
              <a:t>(Il volto missionario delle parrocchie in un mondo che cambia n. 10)</a:t>
            </a:r>
            <a:endParaRPr lang="it-IT" altLang="it-IT" sz="1900" smtClean="0"/>
          </a:p>
          <a:p>
            <a:pPr marL="361950" indent="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400" b="1" i="1" smtClean="0">
                <a:solidFill>
                  <a:srgbClr val="7030A0"/>
                </a:solidFill>
              </a:rPr>
              <a:t>«</a:t>
            </a:r>
            <a:r>
              <a:rPr lang="it-IT" altLang="it-IT" sz="2200" b="1" i="1" smtClean="0">
                <a:solidFill>
                  <a:srgbClr val="7030A0"/>
                </a:solidFill>
              </a:rPr>
              <a:t>Stando alle inequivocabili parole del Vangelo, nella persona dei poveri c’è una Sua speciale presenza, che impone alla Chiesa un’opzione preferenziale per loro </a:t>
            </a:r>
            <a:r>
              <a:rPr lang="it-IT" altLang="it-IT" b="1" i="1" smtClean="0">
                <a:solidFill>
                  <a:srgbClr val="7030A0"/>
                </a:solidFill>
              </a:rPr>
              <a:t>(NMI </a:t>
            </a:r>
            <a:r>
              <a:rPr lang="it-IT" altLang="it-IT" b="1" smtClean="0">
                <a:solidFill>
                  <a:srgbClr val="7030A0"/>
                </a:solidFill>
              </a:rPr>
              <a:t>n. 49</a:t>
            </a:r>
            <a:r>
              <a:rPr lang="it-IT" altLang="it-IT" b="1" i="1" smtClean="0">
                <a:solidFill>
                  <a:srgbClr val="7030A0"/>
                </a:solidFill>
              </a:rPr>
              <a:t>)</a:t>
            </a:r>
            <a:r>
              <a:rPr lang="it-IT" altLang="it-IT" sz="2400" b="1" i="1" smtClean="0">
                <a:solidFill>
                  <a:srgbClr val="7030A0"/>
                </a:solidFill>
              </a:rPr>
              <a:t>»</a:t>
            </a:r>
            <a:r>
              <a:rPr lang="it-IT" altLang="it-IT" b="1" i="1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1100" b="1" smtClean="0">
              <a:solidFill>
                <a:srgbClr val="7030A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400" b="1" smtClean="0">
                <a:solidFill>
                  <a:srgbClr val="FF0000"/>
                </a:solidFill>
              </a:rPr>
              <a:t>La scelta preferenziale dei poveri</a:t>
            </a:r>
            <a:r>
              <a:rPr lang="it-IT" altLang="it-IT" sz="2400" smtClean="0">
                <a:solidFill>
                  <a:srgbClr val="7030A0"/>
                </a:solidFill>
              </a:rPr>
              <a:t>,</a:t>
            </a:r>
            <a:r>
              <a:rPr lang="it-IT" altLang="it-IT" sz="24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smtClean="0">
                <a:solidFill>
                  <a:srgbClr val="7030A0"/>
                </a:solidFill>
              </a:rPr>
              <a:t>non è un fatto sociologico, ma è dettata da: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smtClean="0">
                <a:solidFill>
                  <a:srgbClr val="FF0000"/>
                </a:solidFill>
              </a:rPr>
              <a:t>motivi di giustizia</a:t>
            </a:r>
          </a:p>
          <a:p>
            <a:pPr marL="806450" lvl="1" indent="-349250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400" b="1" smtClean="0">
                <a:solidFill>
                  <a:srgbClr val="FF0000"/>
                </a:solidFill>
              </a:rPr>
              <a:t>di fedeltà a Gesù</a:t>
            </a:r>
            <a:r>
              <a:rPr lang="it-IT" altLang="it-IT" sz="2400" b="1" smtClean="0">
                <a:solidFill>
                  <a:srgbClr val="7030A0"/>
                </a:solidFill>
              </a:rPr>
              <a:t>,</a:t>
            </a:r>
            <a:r>
              <a:rPr lang="it-IT" altLang="it-IT" sz="24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smtClean="0">
                <a:solidFill>
                  <a:srgbClr val="7030A0"/>
                </a:solidFill>
              </a:rPr>
              <a:t>che ha avuto costantemente un’attenzione privilegiata per loro.</a:t>
            </a:r>
            <a:r>
              <a:rPr lang="it-IT" altLang="it-IT" sz="2400" smtClean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1100" smtClean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200" b="1" smtClean="0">
                <a:solidFill>
                  <a:srgbClr val="7030A0"/>
                </a:solidFill>
              </a:rPr>
              <a:t>“L’apertura della carità, non si ferma ai poveri della parrocchia: si preoccupa anche di</a:t>
            </a:r>
            <a:r>
              <a:rPr lang="it-IT" altLang="it-IT" sz="2200" smtClean="0">
                <a:solidFill>
                  <a:srgbClr val="7030A0"/>
                </a:solidFill>
              </a:rPr>
              <a:t> </a:t>
            </a:r>
            <a:r>
              <a:rPr lang="it-IT" altLang="it-IT" sz="2200" b="1" smtClean="0">
                <a:solidFill>
                  <a:srgbClr val="FF0000"/>
                </a:solidFill>
              </a:rPr>
              <a:t>far crescere la coscienza dei fedeli </a:t>
            </a:r>
            <a:r>
              <a:rPr lang="it-IT" altLang="it-IT" sz="2200" b="1" smtClean="0">
                <a:solidFill>
                  <a:srgbClr val="7030A0"/>
                </a:solidFill>
              </a:rPr>
              <a:t>in</a:t>
            </a:r>
            <a:r>
              <a:rPr lang="it-IT" altLang="it-IT" sz="2200" b="1" smtClean="0">
                <a:solidFill>
                  <a:srgbClr val="000099"/>
                </a:solidFill>
              </a:rPr>
              <a:t> </a:t>
            </a:r>
            <a:r>
              <a:rPr lang="it-IT" altLang="it-IT" sz="2200" b="1" smtClean="0">
                <a:solidFill>
                  <a:srgbClr val="FF0000"/>
                </a:solidFill>
              </a:rPr>
              <a:t>ordine ai problemi della povertà del mondo</a:t>
            </a:r>
            <a:r>
              <a:rPr lang="it-IT" altLang="it-IT" sz="2200" smtClean="0">
                <a:solidFill>
                  <a:srgbClr val="7030A0"/>
                </a:solidFill>
              </a:rPr>
              <a:t>, </a:t>
            </a:r>
            <a:r>
              <a:rPr lang="it-IT" altLang="it-IT" sz="2200" b="1" smtClean="0">
                <a:solidFill>
                  <a:srgbClr val="7030A0"/>
                </a:solidFill>
              </a:rPr>
              <a:t>dello sviluppo della giustizia, della pace…”</a:t>
            </a:r>
            <a:r>
              <a:rPr lang="it-IT" altLang="it-IT" sz="2200" smtClean="0">
                <a:solidFill>
                  <a:srgbClr val="7030A0"/>
                </a:solidFill>
              </a:rPr>
              <a:t> </a:t>
            </a:r>
            <a:r>
              <a:rPr lang="it-IT" altLang="it-IT" sz="1900" b="1" smtClean="0">
                <a:solidFill>
                  <a:srgbClr val="7030A0"/>
                </a:solidFill>
              </a:rPr>
              <a:t>(Il volto… n. 10)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1100" b="1" smtClean="0">
              <a:solidFill>
                <a:srgbClr val="7030A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900" b="1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200" b="1" smtClean="0">
                <a:solidFill>
                  <a:srgbClr val="FF0000"/>
                </a:solidFill>
              </a:rPr>
              <a:t>Esistono tante forme di disagio…</a:t>
            </a:r>
            <a:r>
              <a:rPr lang="it-IT" altLang="it-IT" sz="2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200" b="1" smtClean="0">
                <a:solidFill>
                  <a:srgbClr val="7030A0"/>
                </a:solidFill>
              </a:rPr>
              <a:t>Poveri sono non soltanto coloro che mancano di beni materiali. Alle diverse forme di povertà, vanno date risposte adeguate.</a:t>
            </a:r>
            <a:endParaRPr lang="it-IT" altLang="it-IT" sz="2200" b="1" dirty="0" smtClean="0">
              <a:solidFill>
                <a:srgbClr val="7030A0"/>
              </a:solidFill>
            </a:endParaRPr>
          </a:p>
        </p:txBody>
      </p:sp>
      <p:pic>
        <p:nvPicPr>
          <p:cNvPr id="3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7463" y="188913"/>
            <a:ext cx="9144001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EB3D9F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it-IT" altLang="it-IT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ANIMARE: 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l’amore preferenziale per i poveri</a:t>
            </a:r>
            <a:endParaRPr lang="it-IT" altLang="it-IT" sz="31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65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463" y="201613"/>
            <a:ext cx="8677275" cy="620712"/>
          </a:xfrm>
          <a:prstGeom prst="rect">
            <a:avLst/>
          </a:prstGeom>
        </p:spPr>
        <p:txBody>
          <a:bodyPr rtlCol="0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65000"/>
              </a:lnSpc>
              <a:defRPr/>
            </a:pPr>
            <a:r>
              <a:rPr lang="it-IT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</a:rPr>
              <a:t>Verso una </a:t>
            </a:r>
            <a:r>
              <a:rPr lang="en-US" altLang="it-IT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</a:rPr>
              <a:t>«</a:t>
            </a:r>
            <a:r>
              <a:rPr lang="it-IT" altLang="it-IT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</a:rPr>
              <a:t>pastorale integrata</a:t>
            </a:r>
            <a:r>
              <a:rPr lang="en-US" altLang="it-IT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</a:rPr>
              <a:t>»</a:t>
            </a:r>
            <a:endParaRPr lang="en-US" altLang="it-IT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 Cond" panose="020B07060304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908050"/>
            <a:ext cx="7343775" cy="5949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it-IT" altLang="it-IT" sz="2800" b="1" i="1" smtClean="0">
                <a:solidFill>
                  <a:srgbClr val="FF0000"/>
                </a:solidFill>
              </a:rPr>
              <a:t>E’ finito il tempo della parrocchia autosufficiente</a:t>
            </a:r>
            <a:r>
              <a:rPr lang="it-IT" altLang="it-IT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smtClean="0"/>
              <a:t>	</a:t>
            </a:r>
            <a:r>
              <a:rPr lang="it-IT" altLang="it-IT" sz="2400" b="1" smtClean="0">
                <a:solidFill>
                  <a:srgbClr val="000099"/>
                </a:solidFill>
              </a:rPr>
              <a:t>“La parrocchia ha urgenza di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FF0000"/>
                </a:solidFill>
              </a:rPr>
              <a:t>muoversi raccordandosi con le parrocchie vicine</a:t>
            </a:r>
            <a:r>
              <a:rPr lang="it-IT" altLang="it-IT" sz="2400" smtClean="0"/>
              <a:t>, </a:t>
            </a:r>
            <a:r>
              <a:rPr lang="it-IT" altLang="it-IT" sz="2400" b="1" smtClean="0">
                <a:solidFill>
                  <a:srgbClr val="000099"/>
                </a:solidFill>
              </a:rPr>
              <a:t>nel contesto delle unità pastorali, delle vicarie e delle zone,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FF0000"/>
                </a:solidFill>
              </a:rPr>
              <a:t>superando tendenze di autosufficienza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000099"/>
                </a:solidFill>
              </a:rPr>
              <a:t>e </a:t>
            </a:r>
            <a:r>
              <a:rPr lang="it-IT" altLang="it-IT" sz="2400" b="1" smtClean="0">
                <a:solidFill>
                  <a:srgbClr val="FF0000"/>
                </a:solidFill>
              </a:rPr>
              <a:t>investendo</a:t>
            </a:r>
            <a:r>
              <a:rPr lang="it-IT" altLang="it-IT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400" b="1" smtClean="0">
                <a:solidFill>
                  <a:srgbClr val="000099"/>
                </a:solidFill>
              </a:rPr>
              <a:t>in modo coraggioso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FF0000"/>
                </a:solidFill>
              </a:rPr>
              <a:t>su una pastorale d’insieme”</a:t>
            </a:r>
            <a:r>
              <a:rPr lang="it-IT" altLang="it-IT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1700" b="1" smtClean="0">
                <a:solidFill>
                  <a:srgbClr val="000099"/>
                </a:solidFill>
              </a:rPr>
              <a:t>(Il volto… nn. 10-11).</a:t>
            </a:r>
          </a:p>
          <a:p>
            <a:pPr>
              <a:lnSpc>
                <a:spcPct val="65000"/>
              </a:lnSpc>
              <a:buFont typeface="Wingdings" panose="05000000000000000000" pitchFamily="2" charset="2"/>
              <a:buNone/>
              <a:defRPr/>
            </a:pPr>
            <a:endParaRPr lang="it-IT" altLang="it-IT" sz="1050" b="1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sz="2400" b="1" smtClean="0">
                <a:solidFill>
                  <a:srgbClr val="000099"/>
                </a:solidFill>
              </a:rPr>
              <a:t>Specialmente</a:t>
            </a:r>
            <a:r>
              <a:rPr lang="it-IT" altLang="it-IT" sz="2400" smtClean="0"/>
              <a:t> </a:t>
            </a:r>
            <a:r>
              <a:rPr lang="it-IT" altLang="it-IT" sz="2400" b="1" smtClean="0">
                <a:solidFill>
                  <a:srgbClr val="FF0000"/>
                </a:solidFill>
              </a:rPr>
              <a:t>l’esercizio della carità esige una logica </a:t>
            </a:r>
            <a:r>
              <a:rPr lang="it-IT" altLang="it-IT" sz="2400" b="1" smtClean="0">
                <a:solidFill>
                  <a:srgbClr val="FF0000"/>
                </a:solidFill>
                <a:cs typeface="Arial" panose="020B0604020202020204" pitchFamily="34" charset="0"/>
              </a:rPr>
              <a:t>«integrativa»,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000099"/>
                </a:solidFill>
                <a:cs typeface="Arial" panose="020B0604020202020204" pitchFamily="34" charset="0"/>
              </a:rPr>
              <a:t>cercando di mettere le parrocchie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FF0000"/>
                </a:solidFill>
                <a:cs typeface="Arial" panose="020B0604020202020204" pitchFamily="34" charset="0"/>
              </a:rPr>
              <a:t>«in rete»,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000099"/>
                </a:solidFill>
                <a:cs typeface="Arial" panose="020B0604020202020204" pitchFamily="34" charset="0"/>
              </a:rPr>
              <a:t>puntando ad una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FF0000"/>
                </a:solidFill>
                <a:cs typeface="Arial" panose="020B0604020202020204" pitchFamily="34" charset="0"/>
              </a:rPr>
              <a:t>pastorale d’insieme</a:t>
            </a:r>
            <a:r>
              <a:rPr lang="it-IT" altLang="it-IT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1700" b="1" smtClean="0">
                <a:solidFill>
                  <a:srgbClr val="000099"/>
                </a:solidFill>
                <a:cs typeface="Arial" panose="020B0604020202020204" pitchFamily="34" charset="0"/>
              </a:rPr>
              <a:t>(Il volto… n.11).</a:t>
            </a:r>
          </a:p>
          <a:p>
            <a:pPr>
              <a:lnSpc>
                <a:spcPct val="65000"/>
              </a:lnSpc>
              <a:buFont typeface="Wingdings" panose="05000000000000000000" pitchFamily="2" charset="2"/>
              <a:buNone/>
              <a:defRPr/>
            </a:pPr>
            <a:endParaRPr lang="it-IT" altLang="it-IT" sz="1050" b="1" smtClean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sz="2400" b="1" smtClean="0">
                <a:solidFill>
                  <a:srgbClr val="000099"/>
                </a:solidFill>
                <a:cs typeface="Arial" panose="020B0604020202020204" pitchFamily="34" charset="0"/>
              </a:rPr>
              <a:t>La logica integrativa oltre al rapporto tra le parrocchie,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FF0000"/>
                </a:solidFill>
                <a:cs typeface="Arial" panose="020B0604020202020204" pitchFamily="34" charset="0"/>
              </a:rPr>
              <a:t>ancora prima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000099"/>
                </a:solidFill>
                <a:cs typeface="Arial" panose="020B0604020202020204" pitchFamily="34" charset="0"/>
              </a:rPr>
              <a:t>si richiede</a:t>
            </a:r>
            <a:r>
              <a:rPr lang="it-IT" altLang="it-IT" sz="2400" b="1" smtClean="0">
                <a:cs typeface="Arial" panose="020B0604020202020204" pitchFamily="34" charset="0"/>
              </a:rPr>
              <a:t> </a:t>
            </a:r>
            <a:r>
              <a:rPr lang="it-IT" altLang="it-IT" sz="2400" b="1" smtClean="0">
                <a:solidFill>
                  <a:srgbClr val="FF0000"/>
                </a:solidFill>
                <a:cs typeface="Arial" panose="020B0604020202020204" pitchFamily="34" charset="0"/>
              </a:rPr>
              <a:t>tra le parrocchie e la Chiesa particolare.</a:t>
            </a:r>
            <a:r>
              <a:rPr lang="it-IT" altLang="it-IT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1600" b="1" smtClean="0">
                <a:solidFill>
                  <a:srgbClr val="000099"/>
                </a:solidFill>
                <a:cs typeface="Arial" panose="020B0604020202020204" pitchFamily="34" charset="0"/>
              </a:rPr>
              <a:t>(Il volto… n. 11).</a:t>
            </a:r>
            <a:endParaRPr lang="it-IT" altLang="it-IT" sz="1600" b="1" dirty="0" smtClean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77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7088" y="201613"/>
            <a:ext cx="6481762" cy="1008062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 Cond" panose="020B0706030402020204" pitchFamily="34" charset="0"/>
                <a:cs typeface="Times New Roman" panose="02020603050405020304" pitchFamily="18" charset="0"/>
              </a:rPr>
              <a:t>…Allora, cosa fare in concreto?</a:t>
            </a:r>
            <a:endParaRPr lang="it-IT" alt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0825" y="1628775"/>
            <a:ext cx="4176713" cy="5040313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t-IT" altLang="it-IT" sz="2000" b="1" smtClean="0">
                <a:solidFill>
                  <a:srgbClr val="008000"/>
                </a:solidFill>
                <a:latin typeface="Univers Cd" pitchFamily="34" charset="0"/>
                <a:cs typeface="Times New Roman" panose="02020603050405020304" pitchFamily="18" charset="0"/>
              </a:rPr>
              <a:t>“Prima di programmare iniziative concrete, occorre promuovere una</a:t>
            </a:r>
            <a:r>
              <a:rPr lang="it-IT" altLang="it-IT" sz="2000" smtClean="0">
                <a:latin typeface="Univers Cd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000" b="1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spiritualità della comunione</a:t>
            </a:r>
            <a:r>
              <a:rPr lang="it-IT" altLang="it-IT" sz="2000" smtClean="0">
                <a:latin typeface="Univers Cd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000" b="1" smtClean="0">
                <a:solidFill>
                  <a:srgbClr val="008000"/>
                </a:solidFill>
                <a:latin typeface="Univers Cd" pitchFamily="34" charset="0"/>
                <a:cs typeface="Times New Roman" panose="02020603050405020304" pitchFamily="18" charset="0"/>
              </a:rPr>
              <a:t>come principio educativo, in tutti i luoghi dove si plasma l’uomo, il cristiano, i ministri dell’altare, gli operatori pastorali…”</a:t>
            </a:r>
            <a:r>
              <a:rPr lang="it-IT" altLang="it-IT" sz="1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vers Cd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20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(NMI n. 43).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t-IT" altLang="it-IT" sz="200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la comunità cristiana</a:t>
            </a:r>
            <a:r>
              <a:rPr lang="it-IT" altLang="it-IT" sz="2000" i="1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00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è chiamata ad essere </a:t>
            </a:r>
            <a:r>
              <a:rPr lang="it-IT" altLang="it-IT" sz="2000" b="1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profezia e segno</a:t>
            </a:r>
            <a:r>
              <a:rPr lang="it-IT" altLang="it-IT" sz="2000" smtClean="0">
                <a:solidFill>
                  <a:schemeClr val="folHlink"/>
                </a:solidFill>
                <a:latin typeface="Univers Cd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000" b="1" smtClean="0">
                <a:solidFill>
                  <a:srgbClr val="008000"/>
                </a:solidFill>
                <a:latin typeface="Univers Cd" pitchFamily="34" charset="0"/>
                <a:cs typeface="Times New Roman" panose="02020603050405020304" pitchFamily="18" charset="0"/>
              </a:rPr>
              <a:t>(sacramento)</a:t>
            </a:r>
            <a:r>
              <a:rPr lang="it-IT" altLang="it-IT" sz="2000" b="1" smtClean="0">
                <a:solidFill>
                  <a:srgbClr val="008000"/>
                </a:solidFill>
                <a:latin typeface="Univers Cd" pitchFamily="34" charset="0"/>
              </a:rPr>
              <a:t> </a:t>
            </a:r>
            <a:r>
              <a:rPr lang="it-IT" altLang="it-IT" sz="2000" b="1" smtClean="0">
                <a:solidFill>
                  <a:srgbClr val="008000"/>
                </a:solidFill>
                <a:latin typeface="Univers Cd" pitchFamily="34" charset="0"/>
                <a:cs typeface="Times New Roman" panose="02020603050405020304" pitchFamily="18" charset="0"/>
              </a:rPr>
              <a:t>della carità di Dio nella storia degli uomini.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t-IT" altLang="it-IT" sz="1600" b="1" smtClean="0">
                <a:solidFill>
                  <a:srgbClr val="008000"/>
                </a:solidFill>
                <a:latin typeface="Univers Cd" pitchFamily="34" charset="0"/>
              </a:rPr>
              <a:t>E’ la sua</a:t>
            </a:r>
            <a:r>
              <a:rPr lang="it-IT" altLang="it-IT" sz="1600" b="1" smtClean="0">
                <a:latin typeface="Univers Cd" pitchFamily="34" charset="0"/>
              </a:rPr>
              <a:t> </a:t>
            </a:r>
            <a:r>
              <a:rPr lang="it-IT" altLang="it-IT" sz="1600" b="1" i="1" smtClean="0">
                <a:solidFill>
                  <a:srgbClr val="FF0000"/>
                </a:solidFill>
                <a:latin typeface="Univers Cd" pitchFamily="34" charset="0"/>
              </a:rPr>
              <a:t>missione specifica, è il servizio che la caratterizza</a:t>
            </a:r>
            <a:r>
              <a:rPr lang="it-IT" altLang="it-IT" sz="1600" b="1" smtClean="0">
                <a:solidFill>
                  <a:srgbClr val="FF0000"/>
                </a:solidFill>
                <a:latin typeface="Univers Cd" pitchFamily="34" charset="0"/>
              </a:rPr>
              <a:t>.</a:t>
            </a:r>
            <a:endParaRPr lang="it-IT" altLang="it-IT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43438" y="1484313"/>
            <a:ext cx="4249737" cy="5184775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900" b="1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“Spiritualità di comunione </a:t>
            </a:r>
            <a:r>
              <a:rPr lang="it-IT" altLang="it-IT" sz="2900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significa: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900" b="1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Sguardo portato sul mistero della Trinità.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1100" b="1" dirty="0" smtClean="0">
              <a:solidFill>
                <a:srgbClr val="000099"/>
              </a:solidFill>
              <a:latin typeface="Univers Cd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900" b="1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Sentire il fratello </a:t>
            </a:r>
          </a:p>
          <a:p>
            <a:pPr marL="0" indent="36195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900" b="1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come uno che mi appartiene.</a:t>
            </a:r>
          </a:p>
          <a:p>
            <a:pPr marL="0" indent="36195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it-IT" altLang="it-IT" sz="1300" b="1" dirty="0" smtClean="0">
              <a:solidFill>
                <a:srgbClr val="000099"/>
              </a:solidFill>
              <a:latin typeface="Univers Cd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900" b="1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Vedere ciò che di positivo </a:t>
            </a:r>
          </a:p>
          <a:p>
            <a:pPr marL="0" indent="36195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900" b="1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c’è nell’altro.</a:t>
            </a:r>
          </a:p>
          <a:p>
            <a:pPr marL="0" indent="361950">
              <a:lnSpc>
                <a:spcPct val="11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it-IT" altLang="it-IT" sz="1300" b="1" dirty="0" smtClean="0">
              <a:solidFill>
                <a:srgbClr val="000099"/>
              </a:solidFill>
              <a:latin typeface="Univers Cd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900" b="1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Saper far spazio al fratello, portando i pesi gli uni degli altri.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it-IT" altLang="it-IT" sz="2900" i="1" dirty="0" smtClean="0">
              <a:solidFill>
                <a:srgbClr val="000099"/>
              </a:solidFill>
              <a:latin typeface="Univers Cd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900" b="1" i="1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Senza questo cammino spirituale,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900" b="1" i="1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a ben poco servono gli strumenti esteriori della comunione.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900" b="1" i="1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Diventerebbero apparati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900" b="1" i="1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senz’anima,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900" b="1" i="1" dirty="0" smtClean="0">
                <a:solidFill>
                  <a:srgbClr val="FF0000"/>
                </a:solidFill>
                <a:latin typeface="Univers Cd" pitchFamily="34" charset="0"/>
                <a:cs typeface="Times New Roman" panose="02020603050405020304" pitchFamily="18" charset="0"/>
              </a:rPr>
              <a:t>maschere di comunione”</a:t>
            </a:r>
            <a:r>
              <a:rPr lang="it-IT" altLang="it-IT" sz="2900" i="1" dirty="0" smtClean="0">
                <a:latin typeface="Univers Cd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 smtClean="0">
                <a:solidFill>
                  <a:srgbClr val="000099"/>
                </a:solidFill>
                <a:latin typeface="Univers Cd" pitchFamily="34" charset="0"/>
                <a:cs typeface="Times New Roman" panose="02020603050405020304" pitchFamily="18" charset="0"/>
              </a:rPr>
              <a:t>(NMI n. 43)</a:t>
            </a:r>
            <a:endParaRPr lang="it-IT" altLang="it-IT" sz="2900" dirty="0" smtClean="0">
              <a:solidFill>
                <a:srgbClr val="000099"/>
              </a:solidFill>
              <a:latin typeface="Univers Cd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it-IT" altLang="it-IT" sz="2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vers Cd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345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764704"/>
            <a:ext cx="6984776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6600" kern="10" dirty="0">
                <a:ln w="0"/>
                <a:solidFill>
                  <a:srgbClr val="006600"/>
                </a:solidFill>
                <a:effectLst>
                  <a:reflection blurRad="6350" stA="53000" endA="300" endPos="35500" dir="5400000" sy="-90000" algn="bl" rotWithShape="0"/>
                </a:effectLst>
                <a:latin typeface="AR BLANCA" panose="02000000000000000000" pitchFamily="2" charset="0"/>
              </a:rPr>
              <a:t>Vai</a:t>
            </a:r>
          </a:p>
          <a:p>
            <a:pPr algn="ctr">
              <a:defRPr/>
            </a:pPr>
            <a:r>
              <a:rPr lang="it-IT" sz="6600" kern="10" dirty="0">
                <a:ln w="0"/>
                <a:solidFill>
                  <a:srgbClr val="006600"/>
                </a:solidFill>
                <a:effectLst>
                  <a:reflection blurRad="6350" stA="53000" endA="300" endPos="35500" dir="5400000" sy="-90000" algn="bl" rotWithShape="0"/>
                </a:effectLst>
                <a:latin typeface="AR BLANCA" panose="02000000000000000000" pitchFamily="2" charset="0"/>
              </a:rPr>
              <a:t>e anche tu</a:t>
            </a:r>
          </a:p>
          <a:p>
            <a:pPr algn="ctr">
              <a:defRPr/>
            </a:pPr>
            <a:r>
              <a:rPr lang="it-IT" sz="6600" kern="10" dirty="0">
                <a:ln w="0"/>
                <a:solidFill>
                  <a:srgbClr val="006600"/>
                </a:solidFill>
                <a:effectLst>
                  <a:reflection blurRad="6350" stA="53000" endA="300" endPos="35500" dir="5400000" sy="-90000" algn="bl" rotWithShape="0"/>
                </a:effectLst>
                <a:latin typeface="AR BLANCA" panose="02000000000000000000" pitchFamily="2" charset="0"/>
              </a:rPr>
              <a:t>fai lo stesso!!!</a:t>
            </a:r>
            <a:endParaRPr lang="it-IT" sz="6600" kern="10" dirty="0">
              <a:ln w="0"/>
              <a:solidFill>
                <a:srgbClr val="006600"/>
              </a:solidFill>
              <a:effectLst>
                <a:reflection blurRad="6350" stA="53000" endA="300" endPos="35500" dir="5400000" sy="-90000" algn="bl" rotWithShape="0"/>
              </a:effectLst>
              <a:latin typeface="AR BLANCA" panose="02000000000000000000" pitchFamily="2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156176" y="3902840"/>
            <a:ext cx="209481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4800" kern="1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 BLANCA" panose="02000000000000000000" pitchFamily="2" charset="0"/>
              </a:rPr>
              <a:t>Gesù</a:t>
            </a:r>
            <a:endParaRPr lang="it-IT" sz="1600" dirty="0">
              <a:solidFill>
                <a:srgbClr val="FF0000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239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124075" y="173038"/>
            <a:ext cx="42497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66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 Unfortunate Event" panose="02020500000000000000" pitchFamily="18" charset="0"/>
              </a:rPr>
              <a:t>Sommario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55650" y="1268413"/>
            <a:ext cx="76327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ª Parte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La carità in rapporto a quale contesto 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e a quali bisogni?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endParaRPr lang="it-IT" altLang="it-IT" sz="4000" b="1" dirty="0" smtClean="0">
              <a:solidFill>
                <a:srgbClr val="000099"/>
              </a:solidFill>
              <a:latin typeface="Andy" panose="03080602030302030203" pitchFamily="66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II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ª </a:t>
            </a: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Parte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600" b="1" dirty="0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L’animazione pastorale, 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600" b="1" dirty="0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stile progettuale della Caritas 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endParaRPr lang="it-IT" altLang="it-IT" sz="4000" b="1" dirty="0" smtClean="0">
              <a:solidFill>
                <a:srgbClr val="000099"/>
              </a:solidFill>
              <a:latin typeface="Andy" panose="03080602030302030203" pitchFamily="66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III</a:t>
            </a:r>
            <a:r>
              <a:rPr lang="en-US" altLang="it-IT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ª </a:t>
            </a:r>
            <a:r>
              <a:rPr lang="it-IT" altLang="it-IT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Parte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r>
              <a:rPr lang="it-IT" altLang="it-IT" sz="4300" b="1" dirty="0" smtClean="0">
                <a:solidFill>
                  <a:srgbClr val="000099"/>
                </a:solidFill>
                <a:latin typeface="Andy" panose="03080602030302030203" pitchFamily="66" charset="0"/>
                <a:cs typeface="Arial" panose="020B0604020202020204" pitchFamily="34" charset="0"/>
              </a:rPr>
              <a:t>Il metodo Caritas per l’animazione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endParaRPr lang="it-IT" altLang="it-IT" sz="3500" b="1" dirty="0" smtClean="0">
              <a:solidFill>
                <a:sysClr val="windowText" lastClr="000000">
                  <a:lumMod val="75000"/>
                  <a:lumOff val="25000"/>
                </a:sysClr>
              </a:solidFill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rgbClr val="5FCBEF"/>
              </a:buClr>
              <a:buFont typeface="Wingdings" panose="05000000000000000000" pitchFamily="2" charset="2"/>
              <a:buNone/>
              <a:defRPr/>
            </a:pPr>
            <a:endParaRPr lang="en-US" altLang="it-IT" sz="3600" dirty="0" smtClean="0">
              <a:solidFill>
                <a:sysClr val="windowText" lastClr="000000">
                  <a:lumMod val="75000"/>
                  <a:lumOff val="25000"/>
                </a:sysClr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816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42988" y="417513"/>
            <a:ext cx="7439025" cy="836612"/>
          </a:xfrm>
          <a:prstGeom prst="rect">
            <a:avLst/>
          </a:prstGeom>
        </p:spPr>
        <p:txBody>
          <a:bodyPr rtlCol="0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it-IT" alt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L’icona del buon samaritano</a:t>
            </a:r>
            <a:endParaRPr lang="it-IT" altLang="it-IT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75" y="1600200"/>
            <a:ext cx="7921625" cy="5257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9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600" dirty="0" smtClean="0">
                <a:solidFill>
                  <a:schemeClr val="accent6">
                    <a:lumMod val="50000"/>
                  </a:schemeClr>
                </a:solidFill>
              </a:rPr>
              <a:t>La parabola del buon samaritano </a:t>
            </a:r>
            <a:r>
              <a:rPr lang="it-IT" altLang="it-IT" dirty="0" smtClean="0">
                <a:solidFill>
                  <a:schemeClr val="accent6">
                    <a:lumMod val="50000"/>
                  </a:schemeClr>
                </a:solidFill>
              </a:rPr>
              <a:t>(Lc 10, 30ss), </a:t>
            </a:r>
          </a:p>
          <a:p>
            <a:pPr indent="19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altLang="it-IT" sz="2600" dirty="0" smtClean="0">
                <a:solidFill>
                  <a:schemeClr val="accent6">
                    <a:lumMod val="50000"/>
                  </a:schemeClr>
                </a:solidFill>
              </a:rPr>
              <a:t>ci presenta l’icona dell’operatore/animatore Caritas con il relativo metodo, in quattro fasi.</a:t>
            </a:r>
          </a:p>
          <a:p>
            <a:pPr indent="190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2600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it-IT" altLang="it-IT" sz="2300" b="1" dirty="0" smtClean="0">
                <a:solidFill>
                  <a:schemeClr val="accent1">
                    <a:lumMod val="50000"/>
                  </a:schemeClr>
                </a:solidFill>
              </a:rPr>
              <a:t>Il fatto.</a:t>
            </a:r>
            <a:r>
              <a:rPr lang="it-IT" altLang="it-IT" sz="2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sz="1800" b="1" i="1" dirty="0" smtClean="0">
                <a:solidFill>
                  <a:srgbClr val="FF0000"/>
                </a:solidFill>
              </a:rPr>
              <a:t>(Ascoltare)</a:t>
            </a:r>
          </a:p>
          <a:p>
            <a:pPr>
              <a:lnSpc>
                <a:spcPct val="80000"/>
              </a:lnSpc>
              <a:defRPr/>
            </a:pPr>
            <a:r>
              <a:rPr lang="it-IT" altLang="it-IT" sz="2300" b="1" dirty="0" smtClean="0">
                <a:solidFill>
                  <a:schemeClr val="accent1">
                    <a:lumMod val="50000"/>
                  </a:schemeClr>
                </a:solidFill>
              </a:rPr>
              <a:t>La constatazione del fatto.</a:t>
            </a:r>
            <a:r>
              <a:rPr lang="it-IT" altLang="it-IT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28663" indent="-285750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b="1" i="1" dirty="0" smtClean="0">
                <a:solidFill>
                  <a:srgbClr val="FF0000"/>
                </a:solidFill>
              </a:rPr>
              <a:t>(Osservare)</a:t>
            </a:r>
          </a:p>
          <a:p>
            <a:pPr>
              <a:lnSpc>
                <a:spcPct val="80000"/>
              </a:lnSpc>
              <a:defRPr/>
            </a:pPr>
            <a:r>
              <a:rPr lang="it-IT" altLang="it-IT" sz="2300" b="1" dirty="0" smtClean="0">
                <a:solidFill>
                  <a:schemeClr val="accent1">
                    <a:lumMod val="50000"/>
                  </a:schemeClr>
                </a:solidFill>
              </a:rPr>
              <a:t>Il prendersi cura.</a:t>
            </a:r>
            <a:endParaRPr lang="it-IT" altLang="it-IT" sz="2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sz="1800" b="1" i="1" dirty="0" smtClean="0">
                <a:solidFill>
                  <a:srgbClr val="FF0000"/>
                </a:solidFill>
              </a:rPr>
              <a:t>(Discernere)</a:t>
            </a:r>
          </a:p>
          <a:p>
            <a:pPr>
              <a:lnSpc>
                <a:spcPct val="80000"/>
              </a:lnSpc>
              <a:defRPr/>
            </a:pPr>
            <a:r>
              <a:rPr lang="it-IT" altLang="it-IT" sz="2300" b="1" dirty="0" smtClean="0">
                <a:solidFill>
                  <a:schemeClr val="accent1">
                    <a:lumMod val="50000"/>
                  </a:schemeClr>
                </a:solidFill>
              </a:rPr>
              <a:t>Il coinvolgimento della comunità.</a:t>
            </a:r>
            <a:endParaRPr lang="it-IT" altLang="it-IT" sz="23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sz="1800" b="1" i="1" dirty="0" smtClean="0">
                <a:solidFill>
                  <a:srgbClr val="FF0000"/>
                </a:solidFill>
              </a:rPr>
              <a:t>(Animare)</a:t>
            </a:r>
            <a:endParaRPr lang="it-IT" altLang="it-IT" sz="1800" b="1" i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4524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539750" y="692150"/>
            <a:ext cx="7778750" cy="56372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fatto.</a:t>
            </a:r>
            <a:r>
              <a:rPr lang="it-IT" altLang="it-IT" sz="2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altLang="it-IT" sz="1600" b="1" i="1" dirty="0" smtClean="0">
                <a:solidFill>
                  <a:srgbClr val="FF0000"/>
                </a:solidFill>
              </a:rPr>
              <a:t>(Ascoltare)</a:t>
            </a:r>
            <a:endParaRPr lang="it-IT" alt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000" b="1" i="1" dirty="0" smtClean="0">
                <a:solidFill>
                  <a:schemeClr val="accent6">
                    <a:lumMod val="50000"/>
                  </a:schemeClr>
                </a:solidFill>
              </a:rPr>
              <a:t>“Un uomo scendeva da Gerusalemme a Gerico e incappò nei briganti che lo spogliarono, lo percossero e poi se ne andarono lasciandolo mezzo morto”. </a:t>
            </a: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endParaRPr lang="it-IT" altLang="it-IT" sz="2000" b="1" i="1" dirty="0" smtClean="0">
              <a:solidFill>
                <a:srgbClr val="000099"/>
              </a:solidFill>
            </a:endParaRPr>
          </a:p>
          <a:p>
            <a:pPr marL="361950" lvl="1" indent="-361950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constatazione del fatto.</a:t>
            </a:r>
            <a:r>
              <a:rPr lang="it-IT" altLang="it-IT" sz="19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altLang="it-IT" sz="1800" b="1" i="1" dirty="0" smtClean="0">
                <a:solidFill>
                  <a:srgbClr val="FF0000"/>
                </a:solidFill>
              </a:rPr>
              <a:t>(Osservare)</a:t>
            </a: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000" b="1" i="1" dirty="0" smtClean="0">
                <a:solidFill>
                  <a:schemeClr val="accent6">
                    <a:lumMod val="50000"/>
                  </a:schemeClr>
                </a:solidFill>
              </a:rPr>
              <a:t>“Un Samaritano, che era in viaggio, passandogli accanto lo vide e ne ebbe compassione”. </a:t>
            </a: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endParaRPr lang="it-IT" altLang="it-IT" sz="2000" b="1" i="1" dirty="0" smtClean="0">
              <a:solidFill>
                <a:srgbClr val="000099"/>
              </a:solidFill>
            </a:endParaRPr>
          </a:p>
          <a:p>
            <a:pPr marL="361950" lvl="1" indent="-361950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prendersi cura.</a:t>
            </a:r>
            <a:r>
              <a:rPr lang="it-IT" alt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altLang="it-IT" sz="1800" b="1" i="1" dirty="0" smtClean="0">
                <a:solidFill>
                  <a:srgbClr val="FF0000"/>
                </a:solidFill>
              </a:rPr>
              <a:t>(Discernere)</a:t>
            </a: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000" b="1" i="1" dirty="0" smtClean="0">
                <a:solidFill>
                  <a:schemeClr val="accent6">
                    <a:lumMod val="50000"/>
                  </a:schemeClr>
                </a:solidFill>
              </a:rPr>
              <a:t>“Gli si fece vicino, gli fasciò le ferite versandovi olio e vino; poi, caricatolo sul suo giumento, lo portò a una locanda e si prese cura di lui”. </a:t>
            </a: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endParaRPr lang="it-IT" altLang="it-IT" sz="2000" b="1" i="1" dirty="0" smtClean="0">
              <a:solidFill>
                <a:srgbClr val="000099"/>
              </a:solidFill>
            </a:endParaRPr>
          </a:p>
          <a:p>
            <a:pPr marL="361950" lvl="1" indent="-361950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coinvolgimento della comunità.</a:t>
            </a:r>
            <a:r>
              <a:rPr lang="it-IT" altLang="it-IT" sz="1800" b="1" i="1" dirty="0" smtClean="0">
                <a:solidFill>
                  <a:srgbClr val="FF0000"/>
                </a:solidFill>
              </a:rPr>
              <a:t> (Animare)</a:t>
            </a:r>
          </a:p>
          <a:p>
            <a:pPr lvl="1">
              <a:spcBef>
                <a:spcPts val="0"/>
              </a:spcBef>
              <a:buClr>
                <a:srgbClr val="F496CB">
                  <a:lumMod val="75000"/>
                </a:srgbClr>
              </a:buClr>
              <a:defRPr/>
            </a:pPr>
            <a:r>
              <a:rPr lang="it-IT" altLang="it-IT" sz="2000" b="1" i="1" dirty="0" smtClean="0">
                <a:solidFill>
                  <a:schemeClr val="accent6">
                    <a:lumMod val="50000"/>
                  </a:schemeClr>
                </a:solidFill>
              </a:rPr>
              <a:t>“Il giorno seguente estrasse due denari e li diede all’albergatore, dicendo: </a:t>
            </a:r>
            <a:r>
              <a:rPr lang="it-IT" altLang="it-IT" sz="2000" b="1" i="1" dirty="0" smtClean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«Abbi cura di lui e ciò che spenderai in più te lo rifonderò al mio ritorno».</a:t>
            </a:r>
            <a:r>
              <a:rPr lang="it-IT" altLang="it-IT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8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7088" y="333375"/>
            <a:ext cx="7489825" cy="692150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5000"/>
              </a:lnSpc>
              <a:tabLst>
                <a:tab pos="722313" algn="l"/>
              </a:tabLst>
              <a:defRPr/>
            </a:pPr>
            <a:r>
              <a:rPr lang="it-IT" altLang="it-IT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ASCOLTARE è…</a:t>
            </a:r>
            <a:r>
              <a:rPr lang="it-IT" altLang="it-IT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altLang="it-IT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it-IT" altLang="it-IT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1125538"/>
            <a:ext cx="7921625" cy="530860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600" b="1" smtClean="0">
                <a:solidFill>
                  <a:srgbClr val="FF0000"/>
                </a:solidFill>
                <a:latin typeface="+mj-lt"/>
              </a:rPr>
              <a:t>E’ il primo passo</a:t>
            </a:r>
            <a:r>
              <a:rPr lang="it-IT" altLang="it-IT" sz="260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it-IT" altLang="it-IT" sz="2600" b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per entrare in relazione con la persona, dopo esserci accorti di chi ci sta accanto.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600" b="1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600" b="1" smtClean="0">
                <a:solidFill>
                  <a:srgbClr val="FF0000"/>
                </a:solidFill>
                <a:latin typeface="+mj-lt"/>
              </a:rPr>
              <a:t>E’ uscire dalle nostre vedute</a:t>
            </a:r>
            <a:r>
              <a:rPr lang="it-IT" altLang="it-IT" sz="26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it-IT" altLang="it-IT" sz="2600" b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dai nostri schemi, dai nostri bisogni, dalle nostre sicurezze e renderci conto...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600" b="1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600" b="1" smtClean="0">
                <a:solidFill>
                  <a:srgbClr val="FF0000"/>
                </a:solidFill>
                <a:latin typeface="+mj-lt"/>
              </a:rPr>
              <a:t>E’ disponibilità</a:t>
            </a:r>
            <a:r>
              <a:rPr lang="it-IT" altLang="it-IT" sz="260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it-IT" altLang="it-IT" sz="2600" b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 fare spazio all’altro e alla realtà che ci sta attorno, cogliendo ciò che sta oltre</a:t>
            </a:r>
            <a:r>
              <a:rPr lang="it-IT" altLang="it-IT" sz="26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60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600" b="1" smtClean="0">
                <a:solidFill>
                  <a:srgbClr val="FF0000"/>
                </a:solidFill>
                <a:latin typeface="+mj-lt"/>
              </a:rPr>
              <a:t>E’ prendere parte</a:t>
            </a:r>
            <a:r>
              <a:rPr lang="it-IT" altLang="it-IT" sz="26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it-IT" altLang="it-IT" sz="2600" b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accogliere, condividere, lasciarsi “ferire” dalle vicende che accadono, dalla vita che ci viene raccontata.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600" b="1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600" b="1" smtClean="0">
                <a:solidFill>
                  <a:srgbClr val="FF0000"/>
                </a:solidFill>
                <a:latin typeface="+mj-lt"/>
              </a:rPr>
              <a:t>E’ uno stile, un atteggiamento</a:t>
            </a:r>
            <a:r>
              <a:rPr lang="it-IT" altLang="it-IT" sz="2600" b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,</a:t>
            </a:r>
            <a:r>
              <a:rPr lang="it-IT" altLang="it-IT" sz="26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it-IT" altLang="it-IT" sz="2600" b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per cogliere e farsi carico di presenze, silenzi, situazioni, privazioni, aspirazioni, fatti, drammi…, presenti sul territorio.  </a:t>
            </a:r>
          </a:p>
          <a:p>
            <a:pPr>
              <a:lnSpc>
                <a:spcPct val="90000"/>
              </a:lnSpc>
              <a:defRPr/>
            </a:pPr>
            <a:endParaRPr lang="it-IT" altLang="it-IT" sz="2600" b="1" smtClean="0"/>
          </a:p>
          <a:p>
            <a:pPr>
              <a:lnSpc>
                <a:spcPct val="90000"/>
              </a:lnSpc>
              <a:defRPr/>
            </a:pPr>
            <a:endParaRPr lang="it-IT" altLang="it-IT" sz="2800" smtClean="0"/>
          </a:p>
          <a:p>
            <a:pPr>
              <a:lnSpc>
                <a:spcPct val="90000"/>
              </a:lnSpc>
              <a:defRPr/>
            </a:pPr>
            <a:endParaRPr lang="it-IT" altLang="it-IT" sz="2800" dirty="0" smtClean="0"/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717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41313" y="404813"/>
            <a:ext cx="8029575" cy="608012"/>
          </a:xfrm>
          <a:prstGeom prst="rect">
            <a:avLst/>
          </a:prstGeom>
        </p:spPr>
        <p:txBody>
          <a:bodyPr rtlCol="0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ASCOLTARE:</a:t>
            </a:r>
            <a:r>
              <a:rPr lang="it-IT" altLang="it-IT" sz="4000" b="1" i="1" smtClean="0">
                <a:solidFill>
                  <a:srgbClr val="FF0000"/>
                </a:solidFill>
              </a:rPr>
              <a:t> </a:t>
            </a:r>
            <a:r>
              <a:rPr lang="it-IT" altLang="it-IT" b="1" i="1" smtClean="0">
                <a:solidFill>
                  <a:srgbClr val="FF0000"/>
                </a:solidFill>
              </a:rPr>
              <a:t>strumenti e luoghi</a:t>
            </a:r>
            <a:endParaRPr lang="it-IT" altLang="it-IT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66750" y="1628775"/>
            <a:ext cx="7704138" cy="4824413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Il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Centro di Ascolto</a:t>
            </a:r>
            <a:r>
              <a:rPr lang="it-IT" altLang="it-IT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it-IT" altLang="it-IT" sz="2400" b="1" dirty="0" smtClean="0">
                <a:solidFill>
                  <a:schemeClr val="accent6">
                    <a:lumMod val="50000"/>
                  </a:schemeClr>
                </a:solidFill>
              </a:rPr>
              <a:t>a livello zonale, cittadino, parrocchiale, è lo strumento per realizzare al meglio la funzione dell’ascolto.</a:t>
            </a:r>
          </a:p>
          <a:p>
            <a:pPr>
              <a:lnSpc>
                <a:spcPct val="90000"/>
              </a:lnSpc>
              <a:defRPr/>
            </a:pPr>
            <a:endParaRPr lang="it-IT" altLang="it-IT" sz="1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Il Consiglio Pastorale parrocchiale, diocesano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</a:p>
          <a:p>
            <a:pPr marL="0" indent="361950">
              <a:lnSpc>
                <a:spcPct val="9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e i vari gruppi e associazioni</a:t>
            </a:r>
            <a:r>
              <a:rPr lang="it-IT" altLang="it-IT" sz="2400" dirty="0" smtClean="0">
                <a:solidFill>
                  <a:schemeClr val="accent6">
                    <a:lumMod val="50000"/>
                  </a:schemeClr>
                </a:solidFill>
              </a:rPr>
              <a:t>, sono i </a:t>
            </a:r>
            <a:r>
              <a:rPr lang="it-IT" altLang="it-IT" sz="2400" b="1" dirty="0" smtClean="0">
                <a:solidFill>
                  <a:schemeClr val="accent6">
                    <a:lumMod val="50000"/>
                  </a:schemeClr>
                </a:solidFill>
              </a:rPr>
              <a:t>soggetti</a:t>
            </a:r>
          </a:p>
          <a:p>
            <a:pPr marL="0" indent="361950">
              <a:lnSpc>
                <a:spcPct val="9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it-IT" altLang="it-IT" sz="2400" b="1" dirty="0" smtClean="0">
                <a:solidFill>
                  <a:schemeClr val="accent6">
                    <a:lumMod val="50000"/>
                  </a:schemeClr>
                </a:solidFill>
              </a:rPr>
              <a:t>della pastorale.</a:t>
            </a:r>
          </a:p>
          <a:p>
            <a:pPr marL="0" indent="0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it-IT" altLang="it-IT" sz="1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sz="2400" b="1" dirty="0" smtClean="0">
                <a:solidFill>
                  <a:srgbClr val="FF0000"/>
                </a:solidFill>
              </a:rPr>
              <a:t>L’incontro, il dialogo, la relazione</a:t>
            </a:r>
            <a:r>
              <a:rPr lang="it-IT" altLang="it-IT" sz="2400" b="1" dirty="0" smtClean="0">
                <a:solidFill>
                  <a:srgbClr val="0000FF"/>
                </a:solidFill>
              </a:rPr>
              <a:t> </a:t>
            </a:r>
            <a:r>
              <a:rPr lang="it-IT" altLang="it-IT" sz="2400" b="1" dirty="0" smtClean="0">
                <a:solidFill>
                  <a:schemeClr val="accent6">
                    <a:lumMod val="50000"/>
                  </a:schemeClr>
                </a:solidFill>
              </a:rPr>
              <a:t>in ogni situazione, come atteggiamento, stile e modalità</a:t>
            </a:r>
            <a:r>
              <a:rPr lang="it-IT" altLang="it-IT" sz="2400" dirty="0" smtClean="0">
                <a:solidFill>
                  <a:schemeClr val="accent6">
                    <a:lumMod val="50000"/>
                  </a:schemeClr>
                </a:solidFill>
              </a:rPr>
              <a:t> che dovrebbe caratterizzare la vita del cristiano, la pastorale, la vita civile, nella progettazione, nella programmazione, nell’attuazione delle iniziative e nelle verifiche.</a:t>
            </a:r>
            <a:endParaRPr lang="it-IT" altLang="it-IT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963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88913"/>
            <a:ext cx="7772400" cy="647700"/>
          </a:xfrm>
          <a:prstGeom prst="rect">
            <a:avLst/>
          </a:prstGeom>
        </p:spPr>
        <p:txBody>
          <a:bodyPr rtlCol="0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75000"/>
              </a:lnSpc>
              <a:defRPr/>
            </a:pPr>
            <a:r>
              <a:rPr lang="it-IT" altLang="it-IT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OSSERVARE è…</a:t>
            </a:r>
            <a:endParaRPr lang="it-IT" altLang="it-IT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8313" y="836613"/>
            <a:ext cx="8280400" cy="6021387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it-IT" altLang="it-IT" sz="1300" b="1" dirty="0" smtClean="0">
              <a:solidFill>
                <a:srgbClr val="0000FF"/>
              </a:solidFill>
            </a:endParaRP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Accorgersi della persona</a:t>
            </a:r>
            <a:r>
              <a:rPr lang="it-IT" altLang="it-IT" sz="2000" dirty="0" smtClean="0">
                <a:solidFill>
                  <a:srgbClr val="0000FF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che ci sta accanto e di quanto le accade.</a:t>
            </a: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Rilevare le tante problematiche</a:t>
            </a:r>
            <a:r>
              <a:rPr lang="it-IT" altLang="it-IT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le povertà “tradizionali” a cui si aggiungono sempre fenomeni nuovi di povertà, di emarginazione, di sofferenza, di…</a:t>
            </a: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1500" b="1" dirty="0" smtClean="0">
              <a:solidFill>
                <a:srgbClr val="0000FF"/>
              </a:solidFill>
            </a:endParaRP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Individuare le varie risorse</a:t>
            </a:r>
            <a:r>
              <a:rPr lang="it-IT" altLang="it-IT" sz="2000" dirty="0" smtClean="0">
                <a:solidFill>
                  <a:srgbClr val="0000FF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e disponibilità singole e di gruppo presenti sul territorio.</a:t>
            </a: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1500" b="1" dirty="0" smtClean="0">
              <a:solidFill>
                <a:srgbClr val="0000FF"/>
              </a:solidFill>
            </a:endParaRP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Rendersi conto</a:t>
            </a:r>
            <a:r>
              <a:rPr lang="it-IT" altLang="it-IT" sz="2000" dirty="0" smtClean="0">
                <a:solidFill>
                  <a:srgbClr val="0000FF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che l’amore preferenziale per i poveri è un criterio di discernimento pastorale ineludibile per la comunità cristiana.</a:t>
            </a: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1500" b="1" dirty="0" smtClean="0">
              <a:solidFill>
                <a:srgbClr val="0000FF"/>
              </a:solidFill>
            </a:endParaRPr>
          </a:p>
          <a:p>
            <a:pPr marL="533400" lvl="1" indent="-533400"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Uscire dalla soggettività</a:t>
            </a:r>
            <a:r>
              <a:rPr lang="it-IT" altLang="it-IT" sz="2100" b="1" dirty="0" smtClean="0">
                <a:solidFill>
                  <a:schemeClr val="accent6">
                    <a:lumMod val="50000"/>
                  </a:schemeClr>
                </a:solidFill>
              </a:rPr>
              <a:t>, dalla superficialità, dalla genericità nella programmazione della pastorale della carità, fissando </a:t>
            </a:r>
          </a:p>
          <a:p>
            <a:pPr marL="987425" lvl="2" indent="-3619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Obiettivi specifici</a:t>
            </a:r>
            <a:r>
              <a:rPr lang="it-IT" altLang="it-IT" sz="2000" dirty="0" smtClean="0">
                <a:solidFill>
                  <a:srgbClr val="0000FF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in risposta alle  problematiche individuate</a:t>
            </a:r>
          </a:p>
          <a:p>
            <a:pPr marL="987425" lvl="2" indent="-3619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Obiettivi condivisi</a:t>
            </a:r>
            <a:r>
              <a:rPr lang="it-IT" altLang="it-IT" sz="2000" dirty="0" smtClean="0">
                <a:solidFill>
                  <a:srgbClr val="0000FF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con gli altri soggetti pastorali (catechisti, animatori liturgia, Gruppi, Associazioni di volontariato…).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000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43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60388" y="260350"/>
            <a:ext cx="7943850" cy="1008063"/>
          </a:xfrm>
          <a:prstGeom prst="rect">
            <a:avLst/>
          </a:prstGeom>
        </p:spPr>
        <p:txBody>
          <a:bodyPr rtlCol="0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OSSERVARE: </a:t>
            </a:r>
            <a:r>
              <a:rPr lang="it-IT" altLang="it-IT" sz="3200" b="1" i="1" dirty="0" smtClean="0">
                <a:solidFill>
                  <a:srgbClr val="FF0000"/>
                </a:solidFill>
              </a:rPr>
              <a:t>strumenti e luoghi</a:t>
            </a:r>
            <a:endParaRPr lang="it-IT" altLang="it-IT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28775"/>
            <a:ext cx="7270750" cy="52292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it-IT" altLang="it-IT" sz="2000" b="1" dirty="0" smtClean="0">
                <a:solidFill>
                  <a:srgbClr val="FF0000"/>
                </a:solidFill>
              </a:rPr>
              <a:t>L’Osservatorio delle povertà e delle risorse</a:t>
            </a:r>
            <a:r>
              <a:rPr lang="it-IT" altLang="it-IT" sz="2000" dirty="0" smtClean="0">
                <a:solidFill>
                  <a:srgbClr val="FF0000"/>
                </a:solidFill>
              </a:rPr>
              <a:t>,</a:t>
            </a:r>
            <a:r>
              <a:rPr lang="it-IT" altLang="it-IT" sz="200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strumento che compie una rilevazione sistematica di ciò che avviene sul territorio. </a:t>
            </a:r>
          </a:p>
          <a:p>
            <a:pPr>
              <a:lnSpc>
                <a:spcPct val="85000"/>
              </a:lnSpc>
              <a:defRPr/>
            </a:pPr>
            <a:endParaRPr lang="it-IT" altLang="it-IT" sz="2000" b="1" dirty="0" smtClean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  <a:defRPr/>
            </a:pPr>
            <a:r>
              <a:rPr lang="it-IT" altLang="it-IT" sz="2000" b="1" dirty="0" smtClean="0">
                <a:solidFill>
                  <a:srgbClr val="FF0000"/>
                </a:solidFill>
              </a:rPr>
              <a:t>Le “antenne”</a:t>
            </a:r>
            <a:r>
              <a:rPr lang="it-IT" altLang="it-IT" sz="200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nel quartiere, nelle vie, nelle zone, che svolgono un monitoraggio capillare.</a:t>
            </a:r>
          </a:p>
          <a:p>
            <a:pPr>
              <a:lnSpc>
                <a:spcPct val="85000"/>
              </a:lnSpc>
              <a:defRPr/>
            </a:pPr>
            <a:endParaRPr lang="it-IT" altLang="it-IT" sz="2000" b="1" dirty="0" smtClean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  <a:defRPr/>
            </a:pPr>
            <a:r>
              <a:rPr lang="it-IT" altLang="it-IT" sz="2000" b="1" dirty="0" smtClean="0">
                <a:solidFill>
                  <a:srgbClr val="FF0000"/>
                </a:solidFill>
              </a:rPr>
              <a:t>La rete</a:t>
            </a:r>
            <a:r>
              <a:rPr lang="it-IT" altLang="it-IT" sz="200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1" dirty="0" smtClean="0">
                <a:solidFill>
                  <a:schemeClr val="accent6">
                    <a:lumMod val="50000"/>
                  </a:schemeClr>
                </a:solidFill>
              </a:rPr>
              <a:t>che collega e fa interagire le diverse realtà ecclesiali e civili, presenti sul territorio.</a:t>
            </a:r>
          </a:p>
          <a:p>
            <a:pPr>
              <a:lnSpc>
                <a:spcPct val="85000"/>
              </a:lnSpc>
              <a:defRPr/>
            </a:pPr>
            <a:endParaRPr lang="it-IT" altLang="it-IT" sz="24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FF0000"/>
                </a:solidFill>
              </a:rPr>
              <a:t>Sono strumenti e luoghi </a:t>
            </a:r>
          </a:p>
          <a:p>
            <a:pPr algn="ctr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b="1" i="1" dirty="0" smtClean="0">
                <a:solidFill>
                  <a:srgbClr val="FF0000"/>
                </a:solidFill>
              </a:rPr>
              <a:t>“privilegiati”</a:t>
            </a:r>
          </a:p>
          <a:p>
            <a:pPr algn="ctr">
              <a:lnSpc>
                <a:spcPct val="85000"/>
              </a:lnSpc>
              <a:buFont typeface="Wingdings" panose="05000000000000000000" pitchFamily="2" charset="2"/>
              <a:buNone/>
              <a:defRPr/>
            </a:pPr>
            <a:r>
              <a:rPr lang="it-IT" altLang="it-IT" sz="2800" b="1" dirty="0" smtClean="0">
                <a:solidFill>
                  <a:srgbClr val="FF0000"/>
                </a:solidFill>
              </a:rPr>
              <a:t>di osservazione</a:t>
            </a:r>
            <a:r>
              <a:rPr lang="it-IT" altLang="it-IT" sz="2800" dirty="0" smtClean="0">
                <a:solidFill>
                  <a:srgbClr val="0000FF"/>
                </a:solidFill>
              </a:rPr>
              <a:t>  </a:t>
            </a:r>
            <a:endParaRPr lang="it-IT" altLang="it-IT" sz="2800" dirty="0" smtClean="0">
              <a:solidFill>
                <a:srgbClr val="0000FF"/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25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7450" y="66675"/>
            <a:ext cx="6624638" cy="765175"/>
          </a:xfrm>
          <a:prstGeom prst="rect">
            <a:avLst/>
          </a:prstGeom>
        </p:spPr>
        <p:txBody>
          <a:bodyPr rtlCol="0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DISCERNERE è…</a:t>
            </a:r>
            <a:endParaRPr lang="it-IT" altLang="it-IT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1268413"/>
            <a:ext cx="7777162" cy="528320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smtClean="0">
                <a:solidFill>
                  <a:srgbClr val="FF0000"/>
                </a:solidFill>
              </a:rPr>
              <a:t>Leggere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rgbClr val="FF0000"/>
                </a:solidFill>
              </a:rPr>
              <a:t>comprendere con competenza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umana e con criteri di fede le situazioni di povertà, sentendoci interpellati da Dio dentro le situazioni che accadono.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000" b="1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smtClean="0">
                <a:solidFill>
                  <a:srgbClr val="FF0000"/>
                </a:solidFill>
              </a:rPr>
              <a:t>Individuare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rgbClr val="FF0000"/>
                </a:solidFill>
              </a:rPr>
              <a:t>analizzare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rgbClr val="FF0000"/>
                </a:solidFill>
              </a:rPr>
              <a:t>meccanismi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, le </a:t>
            </a:r>
            <a:r>
              <a:rPr lang="it-IT" altLang="it-IT" sz="2000" b="1" smtClean="0">
                <a:solidFill>
                  <a:srgbClr val="FF0000"/>
                </a:solidFill>
              </a:rPr>
              <a:t>cause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, le </a:t>
            </a:r>
            <a:r>
              <a:rPr lang="it-IT" altLang="it-IT" sz="2000" b="1" i="1" smtClean="0">
                <a:solidFill>
                  <a:srgbClr val="FF0000"/>
                </a:solidFill>
              </a:rPr>
              <a:t>“strutture di peccato</a:t>
            </a:r>
            <a:r>
              <a:rPr lang="it-IT" altLang="it-IT" sz="2000" b="1" smtClean="0">
                <a:solidFill>
                  <a:srgbClr val="FF0000"/>
                </a:solidFill>
              </a:rPr>
              <a:t>”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it-IT" altLang="it-IT" sz="2000" b="1" smtClean="0">
                <a:solidFill>
                  <a:srgbClr val="FF0000"/>
                </a:solidFill>
              </a:rPr>
              <a:t>che generano povertà</a:t>
            </a:r>
            <a:r>
              <a:rPr lang="it-IT" altLang="it-IT" sz="2000" b="1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000" b="1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smtClean="0">
                <a:solidFill>
                  <a:srgbClr val="FF0000"/>
                </a:solidFill>
              </a:rPr>
              <a:t>Valutare i bisogni esistenti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e la concretezza delle </a:t>
            </a:r>
            <a:r>
              <a:rPr lang="it-IT" altLang="it-IT" sz="2000" b="1" smtClean="0">
                <a:solidFill>
                  <a:srgbClr val="FF0000"/>
                </a:solidFill>
              </a:rPr>
              <a:t>risposte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di liberazione a livello territoriale.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it-IT" altLang="it-IT" sz="2000" b="1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it-IT" altLang="it-IT" sz="2000" b="1" smtClean="0">
                <a:solidFill>
                  <a:srgbClr val="FF0000"/>
                </a:solidFill>
              </a:rPr>
              <a:t>Studiare, stimolare, accogliere, coordinare</a:t>
            </a:r>
            <a:r>
              <a:rPr lang="it-IT" altLang="it-IT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rgbClr val="FF0000"/>
                </a:solidFill>
              </a:rPr>
              <a:t>modi</a:t>
            </a:r>
            <a:r>
              <a:rPr lang="it-IT" altLang="it-IT" sz="2000" b="1" smtClean="0">
                <a:solidFill>
                  <a:srgbClr val="0000FF"/>
                </a:solidFill>
              </a:rPr>
              <a:t> </a:t>
            </a:r>
            <a:r>
              <a:rPr lang="it-IT" altLang="it-IT" sz="2000" b="1" smtClean="0">
                <a:solidFill>
                  <a:schemeClr val="accent6">
                    <a:lumMod val="50000"/>
                  </a:schemeClr>
                </a:solidFill>
              </a:rPr>
              <a:t>con cui la comunità cristiana si rapporta con i problemi e le tematiche relative allo stato sociale.</a:t>
            </a:r>
            <a:endParaRPr lang="it-IT" altLang="it-IT" sz="2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5" descr="intestazione logoCari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36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1199</Words>
  <Application>Microsoft Office PowerPoint</Application>
  <PresentationFormat>Presentazione su schermo (4:3)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8" baseType="lpstr">
      <vt:lpstr>An Unfortunate Event</vt:lpstr>
      <vt:lpstr>Andy</vt:lpstr>
      <vt:lpstr>AR BLANCA</vt:lpstr>
      <vt:lpstr>Arial</vt:lpstr>
      <vt:lpstr>Arial Black</vt:lpstr>
      <vt:lpstr>Franklin Gothic Demi Cond</vt:lpstr>
      <vt:lpstr>Times New Roman</vt:lpstr>
      <vt:lpstr>Trebuchet MS</vt:lpstr>
      <vt:lpstr>Univers Cd</vt:lpstr>
      <vt:lpstr>Wingdings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Fraternità</dc:creator>
  <cp:lastModifiedBy>Fraternità</cp:lastModifiedBy>
  <cp:revision>13</cp:revision>
  <dcterms:created xsi:type="dcterms:W3CDTF">2016-02-22T11:20:51Z</dcterms:created>
  <dcterms:modified xsi:type="dcterms:W3CDTF">2016-02-22T12:44:16Z</dcterms:modified>
</cp:coreProperties>
</file>