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62" r:id="rId4"/>
    <p:sldId id="263" r:id="rId5"/>
    <p:sldId id="264" r:id="rId6"/>
    <p:sldId id="265" r:id="rId7"/>
    <p:sldId id="266" r:id="rId8"/>
    <p:sldId id="267" r:id="rId9"/>
    <p:sldId id="268" r:id="rId10"/>
    <p:sldId id="269" r:id="rId11"/>
    <p:sldId id="270" r:id="rId12"/>
    <p:sldId id="257" r:id="rId13"/>
    <p:sldId id="260" r:id="rId14"/>
    <p:sldId id="259" r:id="rId15"/>
    <p:sldId id="258" r:id="rId16"/>
    <p:sldId id="271" r:id="rId17"/>
    <p:sldId id="272" r:id="rId18"/>
    <p:sldId id="273" r:id="rId19"/>
    <p:sldId id="274" r:id="rId20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07/01/2015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07/01/2015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07/01/2015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07/01/2015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07/01/2015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07/01/2015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07/01/2015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07/01/2015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07/01/2015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07/01/2015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07/01/2015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6055F8-1D02-4417-9241-55C834FD9970}" type="datetimeFigureOut">
              <a:rPr lang="it-IT" smtClean="0"/>
              <a:pPr/>
              <a:t>07/01/2015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it-IT" sz="6600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Esodo e liberazione</a:t>
            </a:r>
            <a:endParaRPr lang="it-IT" sz="6600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it-IT" i="1" dirty="0" smtClean="0"/>
              <a:t>Scuola della Parola</a:t>
            </a:r>
          </a:p>
          <a:p>
            <a:pPr algn="r"/>
            <a:r>
              <a:rPr lang="it-IT" i="1" dirty="0" smtClean="0"/>
              <a:t>2014-2015</a:t>
            </a:r>
            <a:endParaRPr lang="it-IT" i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Racconto enigmatico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it-IT" dirty="0" err="1" smtClean="0"/>
              <a:t>Es</a:t>
            </a:r>
            <a:r>
              <a:rPr lang="it-IT" dirty="0" smtClean="0"/>
              <a:t> 4,24-26:</a:t>
            </a:r>
          </a:p>
          <a:p>
            <a:pPr>
              <a:buNone/>
            </a:pPr>
            <a:r>
              <a:rPr lang="it-IT" dirty="0" smtClean="0"/>
              <a:t>“</a:t>
            </a:r>
            <a:r>
              <a:rPr lang="it-IT" baseline="30000" dirty="0" smtClean="0"/>
              <a:t>24</a:t>
            </a:r>
            <a:r>
              <a:rPr lang="it-IT" dirty="0" smtClean="0"/>
              <a:t>Mentre era in viaggio, nel luogo dove pernottava, il Signore lo affrontò e cercò di farlo morire. </a:t>
            </a:r>
            <a:r>
              <a:rPr lang="it-IT" baseline="30000" dirty="0" smtClean="0"/>
              <a:t>25</a:t>
            </a:r>
            <a:r>
              <a:rPr lang="it-IT" dirty="0" smtClean="0"/>
              <a:t>Allora </a:t>
            </a:r>
            <a:r>
              <a:rPr lang="it-IT" dirty="0" err="1" smtClean="0"/>
              <a:t>Sipporà</a:t>
            </a:r>
            <a:r>
              <a:rPr lang="it-IT" dirty="0" smtClean="0"/>
              <a:t> prese una selce tagliente, recise il prepuzio al figlio e con quello gli toccò i piedi e disse: "Tu sei per me uno sposo di sangue". </a:t>
            </a:r>
            <a:r>
              <a:rPr lang="it-IT" baseline="30000" dirty="0" smtClean="0"/>
              <a:t>26</a:t>
            </a:r>
            <a:r>
              <a:rPr lang="it-IT" dirty="0" smtClean="0"/>
              <a:t>Allora il Signore si ritirò da lui. Ella aveva detto "sposo di sangue" a motivo della circoncisione.</a:t>
            </a:r>
            <a:r>
              <a:rPr lang="it-IT" dirty="0" smtClean="0"/>
              <a:t>”</a:t>
            </a:r>
            <a:endParaRPr lang="it-IT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28670"/>
          </a:xfrm>
        </p:spPr>
        <p:txBody>
          <a:bodyPr>
            <a:normAutofit fontScale="90000"/>
          </a:bodyPr>
          <a:lstStyle/>
          <a:p>
            <a:r>
              <a:rPr lang="it-IT" dirty="0" smtClean="0"/>
              <a:t>Primo incontro tra Mosè e il faraone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000108"/>
            <a:ext cx="8229600" cy="5126055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it-IT" dirty="0" smtClean="0"/>
              <a:t>5,</a:t>
            </a:r>
            <a:r>
              <a:rPr lang="it-IT" baseline="30000" dirty="0" smtClean="0"/>
              <a:t>1</a:t>
            </a:r>
            <a:r>
              <a:rPr lang="it-IT" dirty="0" smtClean="0"/>
              <a:t> In seguito, Mosè e Aronne vennero dal faraone e gli annunciarono: "Così dice il Signore, il Dio d'Israele: "Lascia partire il mio popolo, perché mi </a:t>
            </a:r>
            <a:r>
              <a:rPr lang="it-IT" b="1" dirty="0" smtClean="0"/>
              <a:t>celebri una festa nel deserto</a:t>
            </a:r>
            <a:r>
              <a:rPr lang="it-IT" dirty="0" smtClean="0"/>
              <a:t>!"". </a:t>
            </a:r>
            <a:r>
              <a:rPr lang="it-IT" baseline="30000" dirty="0" smtClean="0"/>
              <a:t>2</a:t>
            </a:r>
            <a:r>
              <a:rPr lang="it-IT" dirty="0" smtClean="0"/>
              <a:t>Il faraone rispose: "Chi è il Signore, perché io debba ascoltare la sua voce e lasciare partire Israele? Non conosco il Signore e non lascerò certo partire Israele!".</a:t>
            </a:r>
            <a:r>
              <a:rPr lang="it-IT" baseline="30000" dirty="0" smtClean="0"/>
              <a:t>3</a:t>
            </a:r>
            <a:r>
              <a:rPr lang="it-IT" dirty="0" smtClean="0"/>
              <a:t>Ripresero: "Il Dio degli Ebrei ci è venuto incontro. Ci sia dunque concesso di partire per un cammino di tre giorni nel deserto e </a:t>
            </a:r>
            <a:r>
              <a:rPr lang="it-IT" b="1" dirty="0" smtClean="0"/>
              <a:t>offrire un sacrificio </a:t>
            </a:r>
            <a:r>
              <a:rPr lang="it-IT" dirty="0" smtClean="0"/>
              <a:t>al Signore, nostro Dio, perché non ci colpisca di peste o di spada!". </a:t>
            </a:r>
            <a:r>
              <a:rPr lang="it-IT" baseline="30000" dirty="0" smtClean="0"/>
              <a:t>4</a:t>
            </a:r>
            <a:r>
              <a:rPr lang="it-IT" dirty="0" smtClean="0"/>
              <a:t>Il re d'Egitto disse loro: "Mosè e Aronne, perché distogliete il popolo dai suoi lavori? Tornate ai vostri lavori forzati!". </a:t>
            </a:r>
            <a:r>
              <a:rPr lang="it-IT" baseline="30000" dirty="0" smtClean="0"/>
              <a:t>5</a:t>
            </a:r>
            <a:r>
              <a:rPr lang="it-IT" dirty="0" smtClean="0"/>
              <a:t>Il faraone disse: "Ecco, ora che il popolo è numeroso nel paese, voi vorreste far loro interrompere i lavori forzati?".</a:t>
            </a:r>
            <a:endParaRPr lang="it-IT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www.sali-ce.it/images/AltraInformazione/CALENDARIOebraico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472" y="357166"/>
            <a:ext cx="8001056" cy="613414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 descr="http://i2.wp.com/www.sequenzaprofetica.org/wp-content/uploads/2013/04/Calendario-delle-feste-ebraiche.png?resize=409%2C32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57224" y="357166"/>
            <a:ext cx="7779443" cy="614366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http://s1.stliq.com/c/l/0/04/15545084_festivit-ebraiche-sach-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1538" y="500041"/>
            <a:ext cx="6715172" cy="568056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http://lucabeato.altervista.org/wp-content/uploads/2013/12/pasquaebraica1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14414" y="714356"/>
            <a:ext cx="7143800" cy="577998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images.slideplayer.it/3/980391/slides/slide_66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 smtClean="0"/>
              <a:t/>
            </a:r>
            <a:br>
              <a:rPr lang="it-IT" dirty="0" smtClean="0"/>
            </a:br>
            <a:r>
              <a:rPr lang="it-IT" dirty="0" err="1" smtClean="0"/>
              <a:t>Es</a:t>
            </a:r>
            <a:r>
              <a:rPr lang="it-IT" dirty="0" smtClean="0"/>
              <a:t> </a:t>
            </a:r>
            <a:r>
              <a:rPr lang="it-IT" dirty="0" smtClean="0"/>
              <a:t>20-23</a:t>
            </a:r>
            <a:endParaRPr lang="it-IT" dirty="0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500034" y="1285860"/>
            <a:ext cx="7772400" cy="3286148"/>
          </a:xfrm>
        </p:spPr>
        <p:txBody>
          <a:bodyPr>
            <a:noAutofit/>
          </a:bodyPr>
          <a:lstStyle/>
          <a:p>
            <a:pPr algn="ctr"/>
            <a:r>
              <a:rPr lang="it-IT" sz="6000" b="1" dirty="0" smtClean="0">
                <a:solidFill>
                  <a:srgbClr val="FF0000"/>
                </a:solidFill>
              </a:rPr>
              <a:t>Lettura </a:t>
            </a:r>
          </a:p>
          <a:p>
            <a:pPr algn="ctr"/>
            <a:r>
              <a:rPr lang="it-IT" sz="6000" b="1" dirty="0" smtClean="0">
                <a:solidFill>
                  <a:srgbClr val="FF0000"/>
                </a:solidFill>
              </a:rPr>
              <a:t>di consuetudini e norme</a:t>
            </a:r>
            <a:endParaRPr lang="it-IT" sz="60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2" descr="http://www.bibliotecapleyades.net/imagenes_egipto/egipto11_1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571480"/>
            <a:ext cx="8582654" cy="485778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6" name="Picture 2" descr="http://www.sideshowtoy.com/mas_assets/jpg/400037_press01-00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428604"/>
            <a:ext cx="8572500" cy="5715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/>
              <a:t>Tripartizione del libro</a:t>
            </a: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14282" y="1500174"/>
            <a:ext cx="8786874" cy="5143536"/>
          </a:xfrm>
        </p:spPr>
        <p:txBody>
          <a:bodyPr>
            <a:normAutofit/>
          </a:bodyPr>
          <a:lstStyle/>
          <a:p>
            <a:r>
              <a:rPr lang="it-IT" b="1" dirty="0" smtClean="0"/>
              <a:t>1. Uscita dall’Egitto (1,1-15,21)</a:t>
            </a:r>
          </a:p>
          <a:p>
            <a:endParaRPr lang="it-IT" b="1" dirty="0" smtClean="0"/>
          </a:p>
          <a:p>
            <a:r>
              <a:rPr lang="it-IT" b="1" dirty="0" smtClean="0"/>
              <a:t>2. Marcia attraverso il deserto (15,22-18,27)</a:t>
            </a:r>
          </a:p>
          <a:p>
            <a:endParaRPr lang="it-IT" b="1" dirty="0" smtClean="0"/>
          </a:p>
          <a:p>
            <a:r>
              <a:rPr lang="it-IT" b="1" dirty="0" smtClean="0"/>
              <a:t>3. Avvenimenti del Sinai (19-40)</a:t>
            </a:r>
          </a:p>
          <a:p>
            <a:pPr lvl="1"/>
            <a:r>
              <a:rPr lang="it-IT" dirty="0" smtClean="0"/>
              <a:t>ALLEANZA E LEGGI (19-24)</a:t>
            </a:r>
          </a:p>
          <a:p>
            <a:pPr lvl="1"/>
            <a:r>
              <a:rPr lang="it-IT" dirty="0" smtClean="0"/>
              <a:t>PRESCRIZIONI SUL SANTUARIO (25-31)</a:t>
            </a:r>
          </a:p>
          <a:p>
            <a:pPr lvl="1"/>
            <a:r>
              <a:rPr lang="it-IT" dirty="0" smtClean="0"/>
              <a:t>ROTTURA E RINNOVAMENTO DELL’ALLEANZA (32-34)</a:t>
            </a:r>
          </a:p>
          <a:p>
            <a:pPr lvl="1"/>
            <a:r>
              <a:rPr lang="it-IT" dirty="0" smtClean="0"/>
              <a:t>ESSECUZIONE DEL SANTUARIO (35-40)</a:t>
            </a:r>
            <a:endParaRPr lang="it-IT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00108"/>
          </a:xfrm>
        </p:spPr>
        <p:txBody>
          <a:bodyPr/>
          <a:lstStyle/>
          <a:p>
            <a:r>
              <a:rPr lang="it-IT" b="1" dirty="0" smtClean="0"/>
              <a:t>Articolazione più dettagliata</a:t>
            </a: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85720" y="1142984"/>
            <a:ext cx="8643998" cy="5357850"/>
          </a:xfrm>
        </p:spPr>
        <p:txBody>
          <a:bodyPr>
            <a:normAutofit/>
          </a:bodyPr>
          <a:lstStyle/>
          <a:p>
            <a:r>
              <a:rPr lang="it-IT" dirty="0" smtClean="0"/>
              <a:t>ISRAELE IN EGITTO </a:t>
            </a:r>
            <a:r>
              <a:rPr lang="it-IT" sz="2400" dirty="0" smtClean="0"/>
              <a:t>(1,1-7,7)</a:t>
            </a:r>
            <a:endParaRPr lang="it-IT" dirty="0" smtClean="0"/>
          </a:p>
          <a:p>
            <a:r>
              <a:rPr lang="it-IT" dirty="0" smtClean="0"/>
              <a:t>LE PIAGHE </a:t>
            </a:r>
            <a:r>
              <a:rPr lang="it-IT" dirty="0" err="1" smtClean="0"/>
              <a:t>D’EGITTO</a:t>
            </a:r>
            <a:r>
              <a:rPr lang="it-IT" dirty="0" smtClean="0"/>
              <a:t> </a:t>
            </a:r>
            <a:r>
              <a:rPr lang="it-IT" sz="2400" dirty="0" smtClean="0"/>
              <a:t>(7,8-11,10)</a:t>
            </a:r>
            <a:endParaRPr lang="it-IT" dirty="0" smtClean="0"/>
          </a:p>
          <a:p>
            <a:r>
              <a:rPr lang="it-IT" dirty="0" smtClean="0"/>
              <a:t>LA PASQUA LIBERATRICE E L’ESODO </a:t>
            </a:r>
            <a:r>
              <a:rPr lang="it-IT" sz="2400" dirty="0" smtClean="0"/>
              <a:t>(12,1-15,21)</a:t>
            </a:r>
            <a:endParaRPr lang="it-IT" dirty="0" smtClean="0"/>
          </a:p>
          <a:p>
            <a:r>
              <a:rPr lang="it-IT" dirty="0" smtClean="0"/>
              <a:t>LA MARCIA ATTRAVERSO IL DESERTO </a:t>
            </a:r>
            <a:r>
              <a:rPr lang="it-IT" sz="2400" dirty="0" smtClean="0"/>
              <a:t>(15,22-18,27)</a:t>
            </a:r>
            <a:endParaRPr lang="it-IT" dirty="0" smtClean="0"/>
          </a:p>
          <a:p>
            <a:r>
              <a:rPr lang="it-IT" dirty="0" smtClean="0"/>
              <a:t>L’ALLEANZA AL SINAI </a:t>
            </a:r>
            <a:r>
              <a:rPr lang="it-IT" sz="2400" dirty="0" smtClean="0"/>
              <a:t>(19,1-24,18)</a:t>
            </a:r>
            <a:endParaRPr lang="it-IT" dirty="0" smtClean="0"/>
          </a:p>
          <a:p>
            <a:r>
              <a:rPr lang="it-IT" dirty="0" smtClean="0"/>
              <a:t>IL SANTUARIO E I SUOI MINISTRI </a:t>
            </a:r>
            <a:r>
              <a:rPr lang="it-IT" sz="2400" dirty="0" smtClean="0"/>
              <a:t>(25,1-31,18)</a:t>
            </a:r>
            <a:endParaRPr lang="it-IT" dirty="0" smtClean="0"/>
          </a:p>
          <a:p>
            <a:r>
              <a:rPr lang="it-IT" dirty="0" smtClean="0"/>
              <a:t>IL VITELLO </a:t>
            </a:r>
            <a:r>
              <a:rPr lang="it-IT" dirty="0" err="1" smtClean="0"/>
              <a:t>D’ORO</a:t>
            </a:r>
            <a:r>
              <a:rPr lang="it-IT" dirty="0" smtClean="0"/>
              <a:t> E IL RINNOVAMENTO DELL’ALLEANZA </a:t>
            </a:r>
            <a:r>
              <a:rPr lang="it-IT" sz="2400" dirty="0" smtClean="0"/>
              <a:t>(32,1-34,35)</a:t>
            </a:r>
            <a:endParaRPr lang="it-IT" dirty="0" smtClean="0"/>
          </a:p>
          <a:p>
            <a:r>
              <a:rPr lang="it-IT" dirty="0" smtClean="0"/>
              <a:t>LA COSTRUZIONE DEL SANTUARIO </a:t>
            </a:r>
            <a:r>
              <a:rPr lang="it-IT" sz="2400" dirty="0" smtClean="0"/>
              <a:t>(35,1-40,38)</a:t>
            </a:r>
            <a:endParaRPr lang="it-IT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6600" b="1" dirty="0" smtClean="0">
                <a:solidFill>
                  <a:srgbClr val="FF0000"/>
                </a:solidFill>
              </a:rPr>
              <a:t>Lettura di brani scelti</a:t>
            </a:r>
            <a:endParaRPr lang="it-IT" sz="66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Es</a:t>
            </a:r>
            <a:r>
              <a:rPr lang="it-IT" dirty="0" smtClean="0"/>
              <a:t> 1,1-7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it-IT" baseline="30000" dirty="0" smtClean="0"/>
              <a:t>1</a:t>
            </a:r>
            <a:r>
              <a:rPr lang="it-IT" dirty="0" smtClean="0"/>
              <a:t>Questi sono i nomi dei figli d'Israele entrati in Egitto; essi vi giunsero insieme a Giacobbe, ognuno con la sua famiglia: </a:t>
            </a:r>
            <a:r>
              <a:rPr lang="it-IT" baseline="30000" dirty="0" smtClean="0"/>
              <a:t>2</a:t>
            </a:r>
            <a:r>
              <a:rPr lang="it-IT" dirty="0" smtClean="0"/>
              <a:t>Ruben, Simeone, Levi e Giuda, </a:t>
            </a:r>
            <a:r>
              <a:rPr lang="it-IT" baseline="30000" dirty="0" smtClean="0"/>
              <a:t>3</a:t>
            </a:r>
            <a:r>
              <a:rPr lang="it-IT" dirty="0" smtClean="0"/>
              <a:t>Ìssacar, </a:t>
            </a:r>
            <a:r>
              <a:rPr lang="it-IT" dirty="0" err="1" smtClean="0"/>
              <a:t>Zàbulon</a:t>
            </a:r>
            <a:r>
              <a:rPr lang="it-IT" dirty="0" smtClean="0"/>
              <a:t> e Beniamino, </a:t>
            </a:r>
            <a:r>
              <a:rPr lang="it-IT" baseline="30000" dirty="0" smtClean="0"/>
              <a:t>4</a:t>
            </a:r>
            <a:r>
              <a:rPr lang="it-IT" dirty="0" smtClean="0"/>
              <a:t>Dan e </a:t>
            </a:r>
            <a:r>
              <a:rPr lang="it-IT" dirty="0" err="1" smtClean="0"/>
              <a:t>Nèftali</a:t>
            </a:r>
            <a:r>
              <a:rPr lang="it-IT" dirty="0" smtClean="0"/>
              <a:t>, </a:t>
            </a:r>
            <a:r>
              <a:rPr lang="it-IT" dirty="0" err="1" smtClean="0"/>
              <a:t>Gad</a:t>
            </a:r>
            <a:r>
              <a:rPr lang="it-IT" dirty="0" smtClean="0"/>
              <a:t> e </a:t>
            </a:r>
            <a:r>
              <a:rPr lang="it-IT" dirty="0" err="1" smtClean="0"/>
              <a:t>Aser</a:t>
            </a:r>
            <a:r>
              <a:rPr lang="it-IT" dirty="0" smtClean="0"/>
              <a:t>. </a:t>
            </a:r>
            <a:r>
              <a:rPr lang="it-IT" baseline="30000" dirty="0" smtClean="0"/>
              <a:t>5</a:t>
            </a:r>
            <a:r>
              <a:rPr lang="it-IT" dirty="0" smtClean="0"/>
              <a:t>Tutte le persone discendenti da Giacobbe erano settanta. Giuseppe si trovava già in Egitto. </a:t>
            </a:r>
            <a:r>
              <a:rPr lang="it-IT" baseline="30000" dirty="0" smtClean="0"/>
              <a:t>6</a:t>
            </a:r>
            <a:r>
              <a:rPr lang="it-IT" dirty="0" smtClean="0"/>
              <a:t>Giuseppe poi morì e così tutti i suoi fratelli e tutta quella generazione. </a:t>
            </a:r>
            <a:r>
              <a:rPr lang="it-IT" baseline="30000" dirty="0" smtClean="0"/>
              <a:t>7</a:t>
            </a:r>
            <a:r>
              <a:rPr lang="it-IT" dirty="0" smtClean="0"/>
              <a:t>I figli d'Israele prolificarono e crebbero, divennero numerosi e molto forti, e il paese ne fu pieno.</a:t>
            </a:r>
            <a:endParaRPr lang="it-IT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14356"/>
          </a:xfrm>
        </p:spPr>
        <p:txBody>
          <a:bodyPr>
            <a:normAutofit fontScale="90000"/>
          </a:bodyPr>
          <a:lstStyle/>
          <a:p>
            <a:r>
              <a:rPr lang="it-IT" dirty="0" err="1" smtClean="0"/>
              <a:t>Es</a:t>
            </a:r>
            <a:r>
              <a:rPr lang="it-IT" dirty="0" smtClean="0"/>
              <a:t> 1,8-14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14282" y="857232"/>
            <a:ext cx="8786874" cy="5786478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it-IT" baseline="30000" dirty="0" smtClean="0"/>
              <a:t>8</a:t>
            </a:r>
            <a:r>
              <a:rPr lang="it-IT" dirty="0" smtClean="0"/>
              <a:t>Allora sorse sull'Egitto un nuovo re, che non aveva conosciuto Giuseppe. </a:t>
            </a:r>
            <a:r>
              <a:rPr lang="it-IT" baseline="30000" dirty="0" smtClean="0"/>
              <a:t>9</a:t>
            </a:r>
            <a:r>
              <a:rPr lang="it-IT" dirty="0" smtClean="0"/>
              <a:t>Egli disse al suo popolo: "Ecco che il popolo dei figli d'Israele è più numeroso e più forte di noi. </a:t>
            </a:r>
            <a:r>
              <a:rPr lang="it-IT" baseline="30000" dirty="0" smtClean="0"/>
              <a:t>10</a:t>
            </a:r>
            <a:r>
              <a:rPr lang="it-IT" dirty="0" smtClean="0"/>
              <a:t>Cerchiamo di essere avveduti nei suoi riguardi per impedire che cresca, altrimenti, in caso di guerra, si unirà ai nostri avversari, combatterà contro di noi e poi partirà dal paese". </a:t>
            </a:r>
            <a:r>
              <a:rPr lang="it-IT" baseline="30000" dirty="0" smtClean="0"/>
              <a:t>11</a:t>
            </a:r>
            <a:r>
              <a:rPr lang="it-IT" dirty="0" smtClean="0"/>
              <a:t>Perciò vennero imposti loro dei sovrintendenti ai lavori forzati, per opprimerli con le loro angherie, e così costruirono per il faraone le città-deposito, cioè </a:t>
            </a:r>
            <a:r>
              <a:rPr lang="it-IT" dirty="0" err="1" smtClean="0"/>
              <a:t>Pitom</a:t>
            </a:r>
            <a:r>
              <a:rPr lang="it-IT" dirty="0" smtClean="0"/>
              <a:t> e </a:t>
            </a:r>
            <a:r>
              <a:rPr lang="it-IT" dirty="0" err="1" smtClean="0"/>
              <a:t>Ramses</a:t>
            </a:r>
            <a:r>
              <a:rPr lang="it-IT" dirty="0" smtClean="0"/>
              <a:t>. </a:t>
            </a:r>
            <a:r>
              <a:rPr lang="it-IT" baseline="30000" dirty="0" smtClean="0"/>
              <a:t>12</a:t>
            </a:r>
            <a:r>
              <a:rPr lang="it-IT" dirty="0" smtClean="0"/>
              <a:t>Ma </a:t>
            </a:r>
            <a:r>
              <a:rPr lang="it-IT" dirty="0" smtClean="0"/>
              <a:t>quanto più opprimevano il popolo, tanto più si moltiplicava e cresceva, ed essi furono presi da spavento di fronte agli Israeliti. </a:t>
            </a:r>
            <a:r>
              <a:rPr lang="it-IT" baseline="30000" dirty="0" smtClean="0"/>
              <a:t>13</a:t>
            </a:r>
            <a:r>
              <a:rPr lang="it-IT" dirty="0" smtClean="0"/>
              <a:t>Per questo gli Egiziani fecero lavorare i figli d'Israele trattandoli con durezza. </a:t>
            </a:r>
            <a:r>
              <a:rPr lang="it-IT" baseline="30000" dirty="0" smtClean="0"/>
              <a:t>14</a:t>
            </a:r>
            <a:r>
              <a:rPr lang="it-IT" dirty="0" smtClean="0"/>
              <a:t>Resero loro amara la vita mediante una dura schiavitù, costringendoli a preparare l'argilla e a fabbricare mattoni, e ad ogni sorta di lavoro nei campi; a tutti questi lavori li obbligarono con durezza.</a:t>
            </a:r>
            <a:endParaRPr lang="it-IT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28670"/>
          </a:xfrm>
        </p:spPr>
        <p:txBody>
          <a:bodyPr>
            <a:normAutofit/>
          </a:bodyPr>
          <a:lstStyle/>
          <a:p>
            <a:r>
              <a:rPr lang="it-IT" dirty="0" err="1" smtClean="0"/>
              <a:t>Es</a:t>
            </a:r>
            <a:r>
              <a:rPr lang="it-IT" dirty="0" smtClean="0"/>
              <a:t> 1,15-22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42844" y="1000108"/>
            <a:ext cx="8786874" cy="5572164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it-IT" baseline="30000" dirty="0" smtClean="0"/>
              <a:t>15</a:t>
            </a:r>
            <a:r>
              <a:rPr lang="it-IT" dirty="0" smtClean="0"/>
              <a:t>Il </a:t>
            </a:r>
            <a:r>
              <a:rPr lang="it-IT" dirty="0" smtClean="0">
                <a:solidFill>
                  <a:srgbClr val="FF0000"/>
                </a:solidFill>
              </a:rPr>
              <a:t>re d'Egitto </a:t>
            </a:r>
            <a:r>
              <a:rPr lang="it-IT" dirty="0" smtClean="0"/>
              <a:t>disse alle </a:t>
            </a:r>
            <a:r>
              <a:rPr lang="it-IT" b="1" dirty="0" smtClean="0"/>
              <a:t>levatrici</a:t>
            </a:r>
            <a:r>
              <a:rPr lang="it-IT" dirty="0" smtClean="0"/>
              <a:t> degli Ebrei, delle quali una si chiamava </a:t>
            </a:r>
            <a:r>
              <a:rPr lang="it-IT" dirty="0" err="1" smtClean="0"/>
              <a:t>Sifra</a:t>
            </a:r>
            <a:r>
              <a:rPr lang="it-IT" dirty="0" smtClean="0"/>
              <a:t> e l'altra </a:t>
            </a:r>
            <a:r>
              <a:rPr lang="it-IT" dirty="0" err="1" smtClean="0"/>
              <a:t>Pua</a:t>
            </a:r>
            <a:r>
              <a:rPr lang="it-IT" dirty="0" smtClean="0"/>
              <a:t>: </a:t>
            </a:r>
            <a:r>
              <a:rPr lang="it-IT" baseline="30000" dirty="0" smtClean="0"/>
              <a:t>16</a:t>
            </a:r>
            <a:r>
              <a:rPr lang="it-IT" dirty="0" smtClean="0"/>
              <a:t>"Quando assistete le </a:t>
            </a:r>
            <a:r>
              <a:rPr lang="it-IT" b="1" dirty="0" smtClean="0"/>
              <a:t>donne ebree </a:t>
            </a:r>
            <a:r>
              <a:rPr lang="it-IT" dirty="0" smtClean="0"/>
              <a:t>durante il parto, osservate bene tra le due pietre: se è un </a:t>
            </a:r>
            <a:r>
              <a:rPr lang="it-IT" u="sng" dirty="0" smtClean="0"/>
              <a:t>maschio</a:t>
            </a:r>
            <a:r>
              <a:rPr lang="it-IT" dirty="0" smtClean="0"/>
              <a:t>, fatelo morire; se è una </a:t>
            </a:r>
            <a:r>
              <a:rPr lang="it-IT" b="1" dirty="0" smtClean="0"/>
              <a:t>femmina</a:t>
            </a:r>
            <a:r>
              <a:rPr lang="it-IT" dirty="0" smtClean="0"/>
              <a:t>, potrà vivere". </a:t>
            </a:r>
            <a:endParaRPr lang="it-IT" dirty="0" smtClean="0"/>
          </a:p>
          <a:p>
            <a:pPr>
              <a:buNone/>
            </a:pPr>
            <a:r>
              <a:rPr lang="it-IT" baseline="30000" dirty="0" smtClean="0"/>
              <a:t>17</a:t>
            </a:r>
            <a:r>
              <a:rPr lang="it-IT" dirty="0" smtClean="0"/>
              <a:t>Ma </a:t>
            </a:r>
            <a:r>
              <a:rPr lang="it-IT" dirty="0" smtClean="0"/>
              <a:t>le levatrici temettero </a:t>
            </a:r>
            <a:r>
              <a:rPr lang="it-IT" sz="4100" dirty="0" smtClean="0">
                <a:solidFill>
                  <a:srgbClr val="0070C0"/>
                </a:solidFill>
              </a:rPr>
              <a:t>Dio</a:t>
            </a:r>
            <a:r>
              <a:rPr lang="it-IT" dirty="0" smtClean="0"/>
              <a:t>: non fecero come aveva loro ordinato il </a:t>
            </a:r>
            <a:r>
              <a:rPr lang="it-IT" dirty="0" smtClean="0">
                <a:solidFill>
                  <a:srgbClr val="FF0000"/>
                </a:solidFill>
              </a:rPr>
              <a:t>re d'Egitto</a:t>
            </a:r>
            <a:r>
              <a:rPr lang="it-IT" dirty="0" smtClean="0"/>
              <a:t> e lasciarono vivere i bambini. </a:t>
            </a:r>
            <a:r>
              <a:rPr lang="it-IT" baseline="30000" dirty="0" smtClean="0"/>
              <a:t>18</a:t>
            </a:r>
            <a:r>
              <a:rPr lang="it-IT" dirty="0" smtClean="0"/>
              <a:t>Il </a:t>
            </a:r>
            <a:r>
              <a:rPr lang="it-IT" dirty="0" smtClean="0">
                <a:solidFill>
                  <a:srgbClr val="FF0000"/>
                </a:solidFill>
              </a:rPr>
              <a:t>re d'Egitto</a:t>
            </a:r>
            <a:r>
              <a:rPr lang="it-IT" dirty="0" smtClean="0"/>
              <a:t> chiamò le levatrici e disse loro: "Perché avete fatto questo e avete lasciato vivere i bambini?". </a:t>
            </a:r>
            <a:r>
              <a:rPr lang="it-IT" baseline="30000" dirty="0" smtClean="0"/>
              <a:t>19</a:t>
            </a:r>
            <a:r>
              <a:rPr lang="it-IT" dirty="0" smtClean="0"/>
              <a:t>Le levatrici risposero al </a:t>
            </a:r>
            <a:r>
              <a:rPr lang="it-IT" u="sng" dirty="0" smtClean="0">
                <a:solidFill>
                  <a:srgbClr val="FF0000"/>
                </a:solidFill>
              </a:rPr>
              <a:t>faraone</a:t>
            </a:r>
            <a:r>
              <a:rPr lang="it-IT" dirty="0" smtClean="0"/>
              <a:t>: "Le donne ebree non sono come le egiziane: sono piene di vitalità. Prima che giunga da loro la levatrice, hanno già partorito!". </a:t>
            </a:r>
            <a:endParaRPr lang="it-IT" dirty="0" smtClean="0"/>
          </a:p>
          <a:p>
            <a:pPr>
              <a:buNone/>
            </a:pPr>
            <a:r>
              <a:rPr lang="it-IT" sz="3100" baseline="30000" dirty="0" smtClean="0">
                <a:solidFill>
                  <a:srgbClr val="0070C0"/>
                </a:solidFill>
              </a:rPr>
              <a:t>20</a:t>
            </a:r>
            <a:r>
              <a:rPr lang="it-IT" sz="3100" dirty="0" smtClean="0">
                <a:solidFill>
                  <a:srgbClr val="0070C0"/>
                </a:solidFill>
              </a:rPr>
              <a:t>Dio</a:t>
            </a:r>
            <a:r>
              <a:rPr lang="it-IT" dirty="0" smtClean="0"/>
              <a:t> </a:t>
            </a:r>
            <a:r>
              <a:rPr lang="it-IT" dirty="0" smtClean="0"/>
              <a:t>beneficò le levatrici. Il popolo aumentò e divenne molto forte. </a:t>
            </a:r>
            <a:r>
              <a:rPr lang="it-IT" baseline="30000" dirty="0" smtClean="0"/>
              <a:t>21</a:t>
            </a:r>
            <a:r>
              <a:rPr lang="it-IT" dirty="0" smtClean="0"/>
              <a:t>E poiché le levatrici avevano temuto </a:t>
            </a:r>
            <a:r>
              <a:rPr lang="it-IT" dirty="0" smtClean="0">
                <a:solidFill>
                  <a:srgbClr val="0070C0"/>
                </a:solidFill>
              </a:rPr>
              <a:t>Dio</a:t>
            </a:r>
            <a:r>
              <a:rPr lang="it-IT" dirty="0" smtClean="0"/>
              <a:t>, egli diede loro una discendenza.</a:t>
            </a:r>
            <a:br>
              <a:rPr lang="it-IT" dirty="0" smtClean="0"/>
            </a:br>
            <a:r>
              <a:rPr lang="it-IT" baseline="30000" dirty="0" smtClean="0"/>
              <a:t>22</a:t>
            </a:r>
            <a:r>
              <a:rPr lang="it-IT" dirty="0" smtClean="0"/>
              <a:t>Allora il </a:t>
            </a:r>
            <a:r>
              <a:rPr lang="it-IT" u="sng" dirty="0" smtClean="0">
                <a:solidFill>
                  <a:srgbClr val="FF0000"/>
                </a:solidFill>
              </a:rPr>
              <a:t>faraone</a:t>
            </a:r>
            <a:r>
              <a:rPr lang="it-IT" dirty="0" smtClean="0"/>
              <a:t> diede quest'ordine a tutto il suo popolo: "Gettate nel Nilo ogni figlio </a:t>
            </a:r>
            <a:r>
              <a:rPr lang="it-IT" u="sng" dirty="0" smtClean="0"/>
              <a:t>maschio</a:t>
            </a:r>
            <a:r>
              <a:rPr lang="it-IT" dirty="0" smtClean="0"/>
              <a:t> che nascerà, ma lasciate vivere ogni </a:t>
            </a:r>
            <a:r>
              <a:rPr lang="it-IT" b="1" dirty="0" smtClean="0"/>
              <a:t>femmina</a:t>
            </a:r>
            <a:r>
              <a:rPr lang="it-IT" dirty="0" smtClean="0"/>
              <a:t>".</a:t>
            </a:r>
            <a:endParaRPr lang="it-IT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85794"/>
          </a:xfrm>
        </p:spPr>
        <p:txBody>
          <a:bodyPr>
            <a:normAutofit/>
          </a:bodyPr>
          <a:lstStyle/>
          <a:p>
            <a:r>
              <a:rPr lang="it-IT" dirty="0" err="1" smtClean="0"/>
              <a:t>Es</a:t>
            </a:r>
            <a:r>
              <a:rPr lang="it-IT" dirty="0" smtClean="0"/>
              <a:t> 2,1-10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42844" y="857232"/>
            <a:ext cx="8786874" cy="5786478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it-IT" baseline="30000" dirty="0" smtClean="0"/>
              <a:t>1</a:t>
            </a:r>
            <a:r>
              <a:rPr lang="it-IT" dirty="0" smtClean="0"/>
              <a:t>Un </a:t>
            </a:r>
            <a:r>
              <a:rPr lang="it-IT" u="sng" dirty="0" smtClean="0"/>
              <a:t>uomo</a:t>
            </a:r>
            <a:r>
              <a:rPr lang="it-IT" dirty="0" smtClean="0"/>
              <a:t> della famiglia di Levi andò a prendere in </a:t>
            </a:r>
            <a:r>
              <a:rPr lang="it-IT" b="1" dirty="0" smtClean="0"/>
              <a:t>moglie</a:t>
            </a:r>
            <a:r>
              <a:rPr lang="it-IT" dirty="0" smtClean="0"/>
              <a:t> una discendente di Levi. </a:t>
            </a:r>
            <a:r>
              <a:rPr lang="it-IT" baseline="30000" dirty="0" smtClean="0"/>
              <a:t>2</a:t>
            </a:r>
            <a:r>
              <a:rPr lang="it-IT" dirty="0" smtClean="0"/>
              <a:t>La </a:t>
            </a:r>
            <a:r>
              <a:rPr lang="it-IT" b="1" dirty="0" smtClean="0"/>
              <a:t>donna</a:t>
            </a:r>
            <a:r>
              <a:rPr lang="it-IT" dirty="0" smtClean="0"/>
              <a:t> concepì e partorì un </a:t>
            </a:r>
            <a:r>
              <a:rPr lang="it-IT" u="sng" dirty="0" smtClean="0"/>
              <a:t>figlio</a:t>
            </a:r>
            <a:r>
              <a:rPr lang="it-IT" dirty="0" smtClean="0"/>
              <a:t>; </a:t>
            </a:r>
            <a:r>
              <a:rPr lang="it-IT" dirty="0" smtClean="0">
                <a:solidFill>
                  <a:srgbClr val="FF0000"/>
                </a:solidFill>
              </a:rPr>
              <a:t>vide che era bello </a:t>
            </a:r>
            <a:r>
              <a:rPr lang="it-IT" dirty="0" smtClean="0"/>
              <a:t>e lo tenne nascosto per tre mesi.</a:t>
            </a:r>
            <a:r>
              <a:rPr lang="it-IT" baseline="30000" dirty="0" smtClean="0"/>
              <a:t>3</a:t>
            </a:r>
            <a:r>
              <a:rPr lang="it-IT" dirty="0" smtClean="0"/>
              <a:t>Ma non potendo tenerlo nascosto più oltre, prese per lui un </a:t>
            </a:r>
            <a:r>
              <a:rPr lang="it-IT" i="1" dirty="0" smtClean="0"/>
              <a:t>cestello di papiro</a:t>
            </a:r>
            <a:r>
              <a:rPr lang="it-IT" dirty="0" smtClean="0"/>
              <a:t>, </a:t>
            </a:r>
            <a:r>
              <a:rPr lang="it-IT" i="1" dirty="0" smtClean="0"/>
              <a:t>lo spalmò di bitume e di pece</a:t>
            </a:r>
            <a:r>
              <a:rPr lang="it-IT" dirty="0" smtClean="0"/>
              <a:t>, vi adagiò il bambino e lo depose fra i giunchi sulla riva del Nilo. </a:t>
            </a:r>
            <a:r>
              <a:rPr lang="it-IT" baseline="30000" dirty="0" smtClean="0"/>
              <a:t>4</a:t>
            </a:r>
            <a:r>
              <a:rPr lang="it-IT" dirty="0" smtClean="0"/>
              <a:t>La </a:t>
            </a:r>
            <a:r>
              <a:rPr lang="it-IT" b="1" dirty="0" smtClean="0"/>
              <a:t>sorella</a:t>
            </a:r>
            <a:r>
              <a:rPr lang="it-IT" dirty="0" smtClean="0"/>
              <a:t> del bambino si pose a osservare da lontano che cosa gli sarebbe accaduto.</a:t>
            </a:r>
            <a:br>
              <a:rPr lang="it-IT" dirty="0" smtClean="0"/>
            </a:br>
            <a:r>
              <a:rPr lang="it-IT" baseline="30000" dirty="0" smtClean="0"/>
              <a:t>5</a:t>
            </a:r>
            <a:r>
              <a:rPr lang="it-IT" dirty="0" smtClean="0"/>
              <a:t>Ora la </a:t>
            </a:r>
            <a:r>
              <a:rPr lang="it-IT" b="1" dirty="0" smtClean="0"/>
              <a:t>figlia del faraone</a:t>
            </a:r>
            <a:r>
              <a:rPr lang="it-IT" dirty="0" smtClean="0"/>
              <a:t> scese al Nilo per fare il bagno, mentre le sue </a:t>
            </a:r>
            <a:r>
              <a:rPr lang="it-IT" b="1" dirty="0" smtClean="0"/>
              <a:t>ancelle</a:t>
            </a:r>
            <a:r>
              <a:rPr lang="it-IT" dirty="0" smtClean="0"/>
              <a:t> passeggiavano lungo la sponda del Nilo. Ella vide il cestello fra i giunchi e mandò la sua </a:t>
            </a:r>
            <a:r>
              <a:rPr lang="it-IT" b="1" dirty="0" smtClean="0"/>
              <a:t>schiava</a:t>
            </a:r>
            <a:r>
              <a:rPr lang="it-IT" dirty="0" smtClean="0"/>
              <a:t> a prenderlo. </a:t>
            </a:r>
            <a:r>
              <a:rPr lang="it-IT" baseline="30000" dirty="0" smtClean="0"/>
              <a:t>6</a:t>
            </a:r>
            <a:r>
              <a:rPr lang="it-IT" dirty="0" smtClean="0"/>
              <a:t>L'aprì e vide il bambino: ecco, il piccolo piangeva. Ne ebbe compassione e disse: "È un bambino degli Ebrei". </a:t>
            </a:r>
            <a:r>
              <a:rPr lang="it-IT" baseline="30000" dirty="0" smtClean="0"/>
              <a:t>7</a:t>
            </a:r>
            <a:r>
              <a:rPr lang="it-IT" dirty="0" smtClean="0"/>
              <a:t>La </a:t>
            </a:r>
            <a:r>
              <a:rPr lang="it-IT" b="1" dirty="0" smtClean="0"/>
              <a:t>sorella del bambino </a:t>
            </a:r>
            <a:r>
              <a:rPr lang="it-IT" dirty="0" smtClean="0"/>
              <a:t>disse allora alla </a:t>
            </a:r>
            <a:r>
              <a:rPr lang="it-IT" b="1" dirty="0" smtClean="0"/>
              <a:t>figlia del faraone</a:t>
            </a:r>
            <a:r>
              <a:rPr lang="it-IT" dirty="0" smtClean="0"/>
              <a:t>: "Devo andare a chiamarti una nutrice tra le </a:t>
            </a:r>
            <a:r>
              <a:rPr lang="it-IT" b="1" dirty="0" smtClean="0"/>
              <a:t>donne</a:t>
            </a:r>
            <a:r>
              <a:rPr lang="it-IT" dirty="0" smtClean="0"/>
              <a:t> ebree, perché allatti per te il bambino?". </a:t>
            </a:r>
            <a:r>
              <a:rPr lang="it-IT" baseline="30000" dirty="0" smtClean="0"/>
              <a:t>8</a:t>
            </a:r>
            <a:r>
              <a:rPr lang="it-IT" dirty="0" smtClean="0"/>
              <a:t>"Va'", rispose la figlia del faraone. La fanciulla andò a chiamare la madre del bambino. </a:t>
            </a:r>
            <a:r>
              <a:rPr lang="it-IT" baseline="30000" dirty="0" smtClean="0"/>
              <a:t>9</a:t>
            </a:r>
            <a:r>
              <a:rPr lang="it-IT" dirty="0" smtClean="0"/>
              <a:t>La figlia del faraone le disse: "Porta con te questo bambino e allattalo per me; io ti darò un salario". La </a:t>
            </a:r>
            <a:r>
              <a:rPr lang="it-IT" b="1" dirty="0" smtClean="0"/>
              <a:t>donna</a:t>
            </a:r>
            <a:r>
              <a:rPr lang="it-IT" dirty="0" smtClean="0"/>
              <a:t> prese il bambino e lo allattò. </a:t>
            </a:r>
            <a:r>
              <a:rPr lang="it-IT" baseline="30000" dirty="0" smtClean="0"/>
              <a:t>10</a:t>
            </a:r>
            <a:r>
              <a:rPr lang="it-IT" dirty="0" smtClean="0"/>
              <a:t>Quando il bambino fu cresciuto, lo condusse alla </a:t>
            </a:r>
            <a:r>
              <a:rPr lang="it-IT" b="1" dirty="0" smtClean="0"/>
              <a:t>figlia del faraone</a:t>
            </a:r>
            <a:r>
              <a:rPr lang="it-IT" dirty="0" smtClean="0"/>
              <a:t>. Egli fu per lei come un </a:t>
            </a:r>
            <a:r>
              <a:rPr lang="it-IT" u="sng" dirty="0" smtClean="0"/>
              <a:t>figlio</a:t>
            </a:r>
            <a:r>
              <a:rPr lang="it-IT" dirty="0" smtClean="0"/>
              <a:t> e lo chiamò Mosè, dicendo: "Io l'ho tratto dalle acque!".</a:t>
            </a:r>
            <a:endParaRPr lang="it-IT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28670"/>
          </a:xfrm>
        </p:spPr>
        <p:txBody>
          <a:bodyPr/>
          <a:lstStyle/>
          <a:p>
            <a:r>
              <a:rPr lang="it-IT" dirty="0" err="1" smtClean="0"/>
              <a:t>Es</a:t>
            </a:r>
            <a:r>
              <a:rPr lang="it-IT" dirty="0" smtClean="0"/>
              <a:t> 2,11-15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14282" y="857232"/>
            <a:ext cx="8715436" cy="5715040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it-IT" baseline="30000" dirty="0" smtClean="0"/>
              <a:t>11</a:t>
            </a:r>
            <a:r>
              <a:rPr lang="it-IT" dirty="0" smtClean="0"/>
              <a:t>Un giorno Mosè, cresciuto in età, si recò dai suoi fratelli e notò i loro lavori forzati. Vide un Egiziano che colpiva un Ebreo, uno dei suoi fratelli. </a:t>
            </a:r>
            <a:r>
              <a:rPr lang="it-IT" baseline="30000" dirty="0" smtClean="0"/>
              <a:t>12</a:t>
            </a:r>
            <a:r>
              <a:rPr lang="it-IT" dirty="0" smtClean="0"/>
              <a:t>Voltatosi attorno e visto che non c'era nessuno, colpì a morte l'Egiziano e lo sotterrò nella sabbia</a:t>
            </a:r>
            <a:r>
              <a:rPr lang="it-IT" dirty="0" smtClean="0"/>
              <a:t>.</a:t>
            </a:r>
          </a:p>
          <a:p>
            <a:pPr>
              <a:buNone/>
            </a:pPr>
            <a:r>
              <a:rPr lang="it-IT" dirty="0" smtClean="0"/>
              <a:t> </a:t>
            </a:r>
            <a:r>
              <a:rPr lang="it-IT" baseline="30000" dirty="0" smtClean="0"/>
              <a:t>13</a:t>
            </a:r>
            <a:r>
              <a:rPr lang="it-IT" dirty="0" smtClean="0"/>
              <a:t>Il giorno dopo uscì di nuovo e vide due Ebrei che litigavano; disse a quello che aveva torto: "Perché percuoti il tuo fratello?". </a:t>
            </a:r>
            <a:r>
              <a:rPr lang="it-IT" baseline="30000" dirty="0" smtClean="0"/>
              <a:t>14</a:t>
            </a:r>
            <a:r>
              <a:rPr lang="it-IT" dirty="0" smtClean="0"/>
              <a:t>Quegli rispose: "Chi ti ha costituito capo e giudice su di noi? Pensi forse di potermi uccidere, come hai ucciso l'Egiziano?". Allora Mosè ebbe paura e pensò: "Certamente la cosa si è risaputa". </a:t>
            </a:r>
            <a:endParaRPr lang="it-IT" dirty="0" smtClean="0"/>
          </a:p>
          <a:p>
            <a:pPr>
              <a:buNone/>
            </a:pPr>
            <a:r>
              <a:rPr lang="it-IT" baseline="30000" dirty="0" smtClean="0"/>
              <a:t>15</a:t>
            </a:r>
            <a:r>
              <a:rPr lang="it-IT" dirty="0" smtClean="0"/>
              <a:t>Il </a:t>
            </a:r>
            <a:r>
              <a:rPr lang="it-IT" dirty="0" smtClean="0"/>
              <a:t>faraone sentì parlare di questo fatto e fece cercare Mosè per metterlo a morte. </a:t>
            </a:r>
            <a:endParaRPr lang="it-IT" dirty="0" smtClean="0"/>
          </a:p>
          <a:p>
            <a:pPr>
              <a:buNone/>
            </a:pPr>
            <a:r>
              <a:rPr lang="it-IT" dirty="0" smtClean="0"/>
              <a:t>Allora </a:t>
            </a:r>
            <a:r>
              <a:rPr lang="it-IT" dirty="0" smtClean="0"/>
              <a:t>Mosè fuggì lontano dal faraone e si fermò nel territorio di </a:t>
            </a:r>
            <a:r>
              <a:rPr lang="it-IT" dirty="0" err="1" smtClean="0"/>
              <a:t>Madian</a:t>
            </a:r>
            <a:r>
              <a:rPr lang="it-IT" dirty="0" smtClean="0"/>
              <a:t> e sedette presso un pozzo.</a:t>
            </a:r>
            <a:endParaRPr lang="it-IT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1463</TotalTime>
  <Words>280</Words>
  <PresentationFormat>Presentazione su schermo (4:3)</PresentationFormat>
  <Paragraphs>46</Paragraphs>
  <Slides>19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19</vt:i4>
      </vt:variant>
    </vt:vector>
  </HeadingPairs>
  <TitlesOfParts>
    <vt:vector size="20" baseType="lpstr">
      <vt:lpstr>Tema di Office</vt:lpstr>
      <vt:lpstr>Esodo e liberazione</vt:lpstr>
      <vt:lpstr>Tripartizione del libro</vt:lpstr>
      <vt:lpstr>Articolazione più dettagliata</vt:lpstr>
      <vt:lpstr>Diapositiva 4</vt:lpstr>
      <vt:lpstr>Es 1,1-7</vt:lpstr>
      <vt:lpstr>Es 1,8-14</vt:lpstr>
      <vt:lpstr>Es 1,15-22</vt:lpstr>
      <vt:lpstr>Es 2,1-10</vt:lpstr>
      <vt:lpstr>Es 2,11-15</vt:lpstr>
      <vt:lpstr>Racconto enigmatico</vt:lpstr>
      <vt:lpstr>Primo incontro tra Mosè e il faraone</vt:lpstr>
      <vt:lpstr>Diapositiva 12</vt:lpstr>
      <vt:lpstr>Diapositiva 13</vt:lpstr>
      <vt:lpstr>Diapositiva 14</vt:lpstr>
      <vt:lpstr>Diapositiva 15</vt:lpstr>
      <vt:lpstr>Diapositiva 16</vt:lpstr>
      <vt:lpstr> Es 20-23</vt:lpstr>
      <vt:lpstr>Diapositiva 18</vt:lpstr>
      <vt:lpstr>Diapositiva 19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proprietario</dc:creator>
  <cp:lastModifiedBy>proprietario</cp:lastModifiedBy>
  <cp:revision>9</cp:revision>
  <dcterms:created xsi:type="dcterms:W3CDTF">2015-01-05T06:57:02Z</dcterms:created>
  <dcterms:modified xsi:type="dcterms:W3CDTF">2015-01-07T10:53:53Z</dcterms:modified>
</cp:coreProperties>
</file>