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9" r:id="rId3"/>
    <p:sldId id="283" r:id="rId4"/>
    <p:sldId id="280" r:id="rId5"/>
    <p:sldId id="281" r:id="rId6"/>
    <p:sldId id="282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heologian" TargetMode="External"/><Relationship Id="rId2" Type="http://schemas.openxmlformats.org/officeDocument/2006/relationships/hyperlink" Target="http://en.wikipedia.org/wiki/Protesta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Heidelberg" TargetMode="External"/><Relationship Id="rId5" Type="http://schemas.openxmlformats.org/officeDocument/2006/relationships/hyperlink" Target="http://en.wikipedia.org/wiki/University_of_Heidelberg" TargetMode="External"/><Relationship Id="rId4" Type="http://schemas.openxmlformats.org/officeDocument/2006/relationships/hyperlink" Target="http://en.wikipedia.org/wiki/University_of_Mainz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/>
          <a:lstStyle/>
          <a:p>
            <a:r>
              <a:rPr lang="it-IT" sz="3600" dirty="0" smtClean="0"/>
              <a:t>Diocesi di Alghero-Bosa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della Parola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Anno Pastorale </a:t>
            </a:r>
          </a:p>
          <a:p>
            <a:r>
              <a:rPr lang="it-IT" dirty="0" smtClean="0"/>
              <a:t>2015-2016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 libro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u="sng" dirty="0" smtClean="0"/>
              <a:t>Parte prima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b="1" dirty="0" smtClean="0"/>
              <a:t>L’uomo nelle sue componenti naturali</a:t>
            </a:r>
            <a:r>
              <a:rPr lang="it-IT" dirty="0" smtClean="0"/>
              <a:t> </a:t>
            </a:r>
            <a:r>
              <a:rPr lang="it-IT" i="1" dirty="0" smtClean="0"/>
              <a:t>(dati linguistici)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u="sng" dirty="0" smtClean="0"/>
              <a:t>Parte seconda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b="1" dirty="0" smtClean="0"/>
              <a:t>Il tempo dell’uomo </a:t>
            </a:r>
            <a:r>
              <a:rPr lang="it-IT" i="1" u="sng" dirty="0" smtClean="0"/>
              <a:t>(antropologia biografica)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u="sng" dirty="0" smtClean="0"/>
              <a:t>Parte terza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b="1" dirty="0" smtClean="0"/>
              <a:t>Il mondo dell’uomo </a:t>
            </a:r>
            <a:r>
              <a:rPr lang="it-IT" i="1" dirty="0" smtClean="0"/>
              <a:t>(antropologia sociologica)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u="sng" dirty="0" smtClean="0"/>
              <a:t/>
            </a:r>
            <a:br>
              <a:rPr lang="it-IT" sz="2700" u="sng" dirty="0" smtClean="0"/>
            </a:br>
            <a:r>
              <a:rPr lang="it-IT" sz="2700" u="sng" dirty="0" smtClean="0"/>
              <a:t>Parte prima</a:t>
            </a:r>
            <a:r>
              <a:rPr lang="it-IT" sz="2700" dirty="0" smtClean="0"/>
              <a:t>: </a:t>
            </a:r>
            <a:br>
              <a:rPr lang="it-IT" sz="2700" dirty="0" smtClean="0"/>
            </a:br>
            <a:r>
              <a:rPr lang="it-IT" sz="2700" b="1" dirty="0" smtClean="0"/>
              <a:t>L’uomo nelle sue componenti naturali</a:t>
            </a:r>
            <a:r>
              <a:rPr lang="it-IT" sz="2700" dirty="0" smtClean="0"/>
              <a:t> </a:t>
            </a:r>
            <a:r>
              <a:rPr lang="it-IT" sz="2700" i="1" dirty="0" smtClean="0"/>
              <a:t>(dati linguistici)</a:t>
            </a:r>
            <a:r>
              <a:rPr lang="it-IT" i="1" dirty="0" smtClean="0"/>
              <a:t/>
            </a:r>
            <a:br>
              <a:rPr lang="it-IT" i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Nephesh</a:t>
            </a:r>
            <a:r>
              <a:rPr lang="it-IT" dirty="0" smtClean="0"/>
              <a:t>: </a:t>
            </a:r>
            <a:r>
              <a:rPr lang="it-IT" b="1" dirty="0" smtClean="0"/>
              <a:t>uomo indigente</a:t>
            </a:r>
          </a:p>
          <a:p>
            <a:r>
              <a:rPr lang="it-IT" i="1" dirty="0" smtClean="0"/>
              <a:t>Basar</a:t>
            </a:r>
            <a:r>
              <a:rPr lang="it-IT" dirty="0" smtClean="0"/>
              <a:t>: </a:t>
            </a:r>
            <a:r>
              <a:rPr lang="it-IT" b="1" dirty="0" smtClean="0"/>
              <a:t>uomo caduco</a:t>
            </a:r>
          </a:p>
          <a:p>
            <a:r>
              <a:rPr lang="it-IT" i="1" dirty="0" err="1" smtClean="0"/>
              <a:t>Ruach</a:t>
            </a:r>
            <a:r>
              <a:rPr lang="it-IT" dirty="0" smtClean="0"/>
              <a:t>: </a:t>
            </a:r>
            <a:r>
              <a:rPr lang="it-IT" b="1" dirty="0" smtClean="0"/>
              <a:t>uomo dotato di potenza</a:t>
            </a:r>
          </a:p>
          <a:p>
            <a:r>
              <a:rPr lang="it-IT" i="1" dirty="0" err="1" smtClean="0"/>
              <a:t>Leb</a:t>
            </a:r>
            <a:r>
              <a:rPr lang="it-IT" dirty="0" smtClean="0"/>
              <a:t>, </a:t>
            </a:r>
            <a:r>
              <a:rPr lang="it-IT" i="1" dirty="0" err="1" smtClean="0"/>
              <a:t>lebab</a:t>
            </a:r>
            <a:r>
              <a:rPr lang="it-IT" dirty="0" smtClean="0"/>
              <a:t>: </a:t>
            </a:r>
            <a:r>
              <a:rPr lang="it-IT" b="1" dirty="0" smtClean="0"/>
              <a:t>uomo razionale</a:t>
            </a:r>
          </a:p>
          <a:p>
            <a:r>
              <a:rPr lang="it-IT" i="1" dirty="0" smtClean="0"/>
              <a:t>Respiro</a:t>
            </a:r>
            <a:r>
              <a:rPr lang="it-IT" dirty="0" smtClean="0"/>
              <a:t> – </a:t>
            </a:r>
            <a:r>
              <a:rPr lang="it-IT" i="1" dirty="0" smtClean="0"/>
              <a:t>sangue</a:t>
            </a:r>
            <a:r>
              <a:rPr lang="it-IT" dirty="0" smtClean="0"/>
              <a:t>:</a:t>
            </a:r>
            <a:r>
              <a:rPr lang="it-IT" b="1" dirty="0" smtClean="0"/>
              <a:t> vita del corpo</a:t>
            </a:r>
          </a:p>
          <a:p>
            <a:r>
              <a:rPr lang="it-IT" i="1" dirty="0" smtClean="0"/>
              <a:t>Intestini</a:t>
            </a:r>
            <a:r>
              <a:rPr lang="it-IT" dirty="0" smtClean="0"/>
              <a:t> – </a:t>
            </a:r>
            <a:r>
              <a:rPr lang="it-IT" i="1" dirty="0" smtClean="0"/>
              <a:t>fegato</a:t>
            </a:r>
            <a:r>
              <a:rPr lang="it-IT" dirty="0" smtClean="0"/>
              <a:t> – </a:t>
            </a:r>
            <a:r>
              <a:rPr lang="it-IT" i="1" dirty="0" smtClean="0"/>
              <a:t>bile</a:t>
            </a:r>
            <a:r>
              <a:rPr lang="it-IT" dirty="0" smtClean="0"/>
              <a:t> – </a:t>
            </a:r>
            <a:r>
              <a:rPr lang="it-IT" i="1" dirty="0" smtClean="0"/>
              <a:t>reni</a:t>
            </a:r>
            <a:r>
              <a:rPr lang="it-IT" dirty="0" smtClean="0"/>
              <a:t>: </a:t>
            </a:r>
            <a:r>
              <a:rPr lang="it-IT" b="1" dirty="0" smtClean="0"/>
              <a:t>interno del corpo</a:t>
            </a:r>
          </a:p>
          <a:p>
            <a:r>
              <a:rPr lang="it-IT" i="1" dirty="0" smtClean="0"/>
              <a:t>Membra</a:t>
            </a:r>
            <a:r>
              <a:rPr lang="it-IT" dirty="0" smtClean="0"/>
              <a:t> – </a:t>
            </a:r>
            <a:r>
              <a:rPr lang="it-IT" i="1" dirty="0" smtClean="0"/>
              <a:t>grandezza</a:t>
            </a:r>
            <a:r>
              <a:rPr lang="it-IT" dirty="0" smtClean="0"/>
              <a:t> – </a:t>
            </a:r>
            <a:r>
              <a:rPr lang="it-IT" i="1" dirty="0" smtClean="0"/>
              <a:t>bellezza</a:t>
            </a:r>
            <a:r>
              <a:rPr lang="it-IT" dirty="0" smtClean="0"/>
              <a:t>: </a:t>
            </a:r>
            <a:r>
              <a:rPr lang="it-IT" b="1" dirty="0" smtClean="0"/>
              <a:t>figura del corpo</a:t>
            </a:r>
          </a:p>
          <a:p>
            <a:r>
              <a:rPr lang="it-IT" i="1" dirty="0" smtClean="0"/>
              <a:t>Vedere</a:t>
            </a:r>
            <a:r>
              <a:rPr lang="it-IT" dirty="0" smtClean="0"/>
              <a:t> – </a:t>
            </a:r>
            <a:r>
              <a:rPr lang="it-IT" i="1" dirty="0" smtClean="0"/>
              <a:t>udire</a:t>
            </a:r>
            <a:r>
              <a:rPr lang="it-IT" dirty="0" smtClean="0"/>
              <a:t> – </a:t>
            </a:r>
            <a:r>
              <a:rPr lang="it-IT" i="1" dirty="0" smtClean="0"/>
              <a:t>orecchio</a:t>
            </a:r>
            <a:r>
              <a:rPr lang="it-IT" dirty="0" smtClean="0"/>
              <a:t> – </a:t>
            </a:r>
            <a:r>
              <a:rPr lang="it-IT" i="1" dirty="0" smtClean="0"/>
              <a:t>bocca</a:t>
            </a:r>
            <a:r>
              <a:rPr lang="it-IT" dirty="0" smtClean="0"/>
              <a:t> – </a:t>
            </a:r>
            <a:r>
              <a:rPr lang="it-IT" i="1" dirty="0" smtClean="0"/>
              <a:t>linguaggio</a:t>
            </a:r>
            <a:r>
              <a:rPr lang="it-IT" dirty="0" smtClean="0"/>
              <a:t>: </a:t>
            </a:r>
            <a:r>
              <a:rPr lang="it-IT" b="1" dirty="0" smtClean="0"/>
              <a:t>essenza dell’uomo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it-IT" i="1" dirty="0" err="1" smtClean="0"/>
              <a:t>Nephesh</a:t>
            </a:r>
            <a:r>
              <a:rPr lang="it-IT" dirty="0" smtClean="0"/>
              <a:t>: </a:t>
            </a:r>
            <a:r>
              <a:rPr lang="it-IT" b="1" dirty="0" smtClean="0"/>
              <a:t>uomo indigente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/>
              <a:t>Gola</a:t>
            </a:r>
            <a:r>
              <a:rPr lang="it-IT" dirty="0" smtClean="0"/>
              <a:t> (</a:t>
            </a:r>
            <a:r>
              <a:rPr lang="it-IT" dirty="0" err="1" smtClean="0"/>
              <a:t>Is</a:t>
            </a:r>
            <a:r>
              <a:rPr lang="it-IT" dirty="0" smtClean="0"/>
              <a:t> 5,14; Pr 10,3; </a:t>
            </a:r>
            <a:r>
              <a:rPr lang="it-IT" u="sng" dirty="0" smtClean="0"/>
              <a:t>16,24; 25,5; 27,7</a:t>
            </a:r>
            <a:r>
              <a:rPr lang="it-IT" dirty="0" smtClean="0"/>
              <a:t>; )</a:t>
            </a:r>
          </a:p>
          <a:p>
            <a:r>
              <a:rPr lang="it-IT" i="1" dirty="0" err="1" smtClean="0"/>
              <a:t>npḥ</a:t>
            </a:r>
            <a:r>
              <a:rPr lang="it-IT" dirty="0" smtClean="0"/>
              <a:t> = soffiare, respirare, ansimare</a:t>
            </a:r>
          </a:p>
          <a:p>
            <a:r>
              <a:rPr lang="it-IT" dirty="0" err="1" smtClean="0"/>
              <a:t>Gn</a:t>
            </a:r>
            <a:r>
              <a:rPr lang="it-IT" dirty="0" smtClean="0"/>
              <a:t> 35,</a:t>
            </a:r>
            <a:r>
              <a:rPr lang="it-IT" baseline="30000" dirty="0" smtClean="0"/>
              <a:t>18</a:t>
            </a:r>
            <a:r>
              <a:rPr lang="it-IT" dirty="0" smtClean="0"/>
              <a:t>Ormai moribonda, quando stava per esalare l'ultimo </a:t>
            </a:r>
            <a:r>
              <a:rPr lang="it-IT" u="sng" dirty="0" smtClean="0"/>
              <a:t>respiro</a:t>
            </a:r>
            <a:r>
              <a:rPr lang="it-IT" dirty="0" smtClean="0"/>
              <a:t>, </a:t>
            </a:r>
          </a:p>
          <a:p>
            <a:r>
              <a:rPr lang="it-IT" b="1" dirty="0" smtClean="0"/>
              <a:t>Collo</a:t>
            </a:r>
            <a:r>
              <a:rPr lang="it-IT" dirty="0" smtClean="0"/>
              <a:t>: </a:t>
            </a:r>
            <a:r>
              <a:rPr lang="it-IT" dirty="0" err="1" smtClean="0"/>
              <a:t>Sal</a:t>
            </a:r>
            <a:r>
              <a:rPr lang="it-IT" dirty="0" smtClean="0"/>
              <a:t> 105, </a:t>
            </a:r>
            <a:r>
              <a:rPr lang="it-IT" baseline="30000" dirty="0" smtClean="0"/>
              <a:t>18</a:t>
            </a:r>
            <a:r>
              <a:rPr lang="it-IT" dirty="0" smtClean="0"/>
              <a:t> Gli strinsero i piedi con ceppi, il ferro gli serrò la </a:t>
            </a:r>
            <a:r>
              <a:rPr lang="it-IT" u="sng" dirty="0" smtClean="0"/>
              <a:t>gola</a:t>
            </a:r>
            <a:r>
              <a:rPr lang="it-IT" dirty="0" smtClean="0"/>
              <a:t>.		 </a:t>
            </a:r>
            <a:r>
              <a:rPr lang="it-IT" dirty="0" err="1" smtClean="0"/>
              <a:t>Ger</a:t>
            </a:r>
            <a:r>
              <a:rPr lang="it-IT" dirty="0" smtClean="0"/>
              <a:t> 4,10: "Voi avrete pace“, mentre una spada giunge fino alla </a:t>
            </a:r>
            <a:r>
              <a:rPr lang="it-IT" u="sng" dirty="0" smtClean="0"/>
              <a:t>gola</a:t>
            </a:r>
            <a:r>
              <a:rPr lang="it-IT" dirty="0" smtClean="0"/>
              <a:t>".</a:t>
            </a:r>
          </a:p>
          <a:p>
            <a:r>
              <a:rPr lang="it-IT" b="1" dirty="0" smtClean="0"/>
              <a:t> Desiderare</a:t>
            </a:r>
            <a:r>
              <a:rPr lang="it-IT" dirty="0" smtClean="0"/>
              <a:t>: Pr 16, </a:t>
            </a:r>
            <a:r>
              <a:rPr lang="it-IT" baseline="30000" dirty="0" smtClean="0"/>
              <a:t>26</a:t>
            </a:r>
            <a:r>
              <a:rPr lang="it-IT" dirty="0" smtClean="0"/>
              <a:t>La </a:t>
            </a:r>
            <a:r>
              <a:rPr lang="it-IT" u="sng" dirty="0" smtClean="0"/>
              <a:t>brama</a:t>
            </a:r>
            <a:r>
              <a:rPr lang="it-IT" dirty="0" smtClean="0"/>
              <a:t> fa lavorare chi lavora, è la sua bocca che lo sprona.</a:t>
            </a:r>
          </a:p>
          <a:p>
            <a:r>
              <a:rPr lang="it-IT" b="1" dirty="0" smtClean="0"/>
              <a:t>Anima: </a:t>
            </a:r>
            <a:r>
              <a:rPr lang="it-IT" dirty="0" smtClean="0"/>
              <a:t>Gb 19, </a:t>
            </a:r>
            <a:r>
              <a:rPr lang="it-IT" baseline="30000" dirty="0" smtClean="0"/>
              <a:t>2</a:t>
            </a:r>
            <a:r>
              <a:rPr lang="it-IT" dirty="0" smtClean="0"/>
              <a:t>"Fino a quando tormenterete la mia </a:t>
            </a:r>
            <a:r>
              <a:rPr lang="it-IT" u="sng" dirty="0" smtClean="0"/>
              <a:t>anima</a:t>
            </a:r>
            <a:r>
              <a:rPr lang="it-IT" dirty="0" smtClean="0"/>
              <a:t>? e mi opprimerete con le vostre parole?</a:t>
            </a:r>
          </a:p>
          <a:p>
            <a:r>
              <a:rPr lang="it-IT" b="1" dirty="0" smtClean="0"/>
              <a:t>Vita: </a:t>
            </a:r>
            <a:r>
              <a:rPr lang="it-IT" dirty="0" smtClean="0"/>
              <a:t> </a:t>
            </a:r>
            <a:r>
              <a:rPr lang="it-IT" dirty="0" err="1" smtClean="0"/>
              <a:t>Sal</a:t>
            </a:r>
            <a:r>
              <a:rPr lang="it-IT" dirty="0" smtClean="0"/>
              <a:t> 30,</a:t>
            </a:r>
            <a:r>
              <a:rPr lang="it-IT" baseline="30000" dirty="0" smtClean="0"/>
              <a:t> 4</a:t>
            </a:r>
            <a:r>
              <a:rPr lang="it-IT" dirty="0" smtClean="0"/>
              <a:t> Signore, hai fatto risalire la mia </a:t>
            </a:r>
            <a:r>
              <a:rPr lang="it-IT" u="sng" dirty="0" smtClean="0"/>
              <a:t>vita</a:t>
            </a:r>
            <a:r>
              <a:rPr lang="it-IT" dirty="0" smtClean="0"/>
              <a:t> dagli inferi,</a:t>
            </a:r>
            <a:br>
              <a:rPr lang="it-IT" dirty="0" smtClean="0"/>
            </a:br>
            <a:r>
              <a:rPr lang="it-IT" dirty="0" smtClean="0"/>
              <a:t>mi hai fatto rivivere perché non scendessi nella fossa.</a:t>
            </a:r>
          </a:p>
          <a:p>
            <a:r>
              <a:rPr lang="it-IT" b="1" dirty="0" smtClean="0"/>
              <a:t>Persona: </a:t>
            </a:r>
            <a:r>
              <a:rPr lang="it-IT" dirty="0" smtClean="0"/>
              <a:t> </a:t>
            </a:r>
            <a:r>
              <a:rPr lang="it-IT" dirty="0" err="1" smtClean="0"/>
              <a:t>Lv</a:t>
            </a:r>
            <a:r>
              <a:rPr lang="it-IT" dirty="0" smtClean="0"/>
              <a:t> 23, </a:t>
            </a:r>
            <a:r>
              <a:rPr lang="it-IT" baseline="30000" dirty="0" smtClean="0"/>
              <a:t>30</a:t>
            </a:r>
            <a:r>
              <a:rPr lang="it-IT" dirty="0" smtClean="0"/>
              <a:t>Ogni </a:t>
            </a:r>
            <a:r>
              <a:rPr lang="it-IT" u="sng" dirty="0" smtClean="0"/>
              <a:t>persona</a:t>
            </a:r>
            <a:r>
              <a:rPr lang="it-IT" dirty="0" smtClean="0"/>
              <a:t> che farà in quel giorno un qualunque lavoro io la farò perire in mezzo alla sua parentela.</a:t>
            </a:r>
          </a:p>
          <a:p>
            <a:r>
              <a:rPr lang="it-IT" b="1" dirty="0" smtClean="0"/>
              <a:t>Pronome: </a:t>
            </a:r>
            <a:r>
              <a:rPr lang="it-IT" dirty="0" err="1" smtClean="0"/>
              <a:t>Gdc</a:t>
            </a:r>
            <a:r>
              <a:rPr lang="it-IT" dirty="0" smtClean="0"/>
              <a:t> 16, </a:t>
            </a:r>
            <a:r>
              <a:rPr lang="it-IT" baseline="30000" dirty="0" smtClean="0"/>
              <a:t>30</a:t>
            </a:r>
            <a:r>
              <a:rPr lang="it-IT" dirty="0" smtClean="0"/>
              <a:t>Sansone disse: "Che </a:t>
            </a:r>
            <a:r>
              <a:rPr lang="it-IT" u="sng" dirty="0" smtClean="0"/>
              <a:t>io</a:t>
            </a:r>
            <a:r>
              <a:rPr lang="it-IT" dirty="0" smtClean="0"/>
              <a:t> muoia insieme con i Filistei!". </a:t>
            </a:r>
            <a:endParaRPr lang="it-IT" b="1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Basar</a:t>
            </a:r>
            <a:r>
              <a:rPr lang="it-IT" dirty="0" smtClean="0"/>
              <a:t>: </a:t>
            </a:r>
            <a:r>
              <a:rPr lang="it-IT" b="1" dirty="0" smtClean="0"/>
              <a:t>uomo caduco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928670"/>
            <a:ext cx="8543956" cy="5197493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Carne</a:t>
            </a:r>
            <a:r>
              <a:rPr lang="it-IT" dirty="0" smtClean="0"/>
              <a:t>: </a:t>
            </a:r>
            <a:r>
              <a:rPr lang="it-IT" dirty="0" err="1" smtClean="0"/>
              <a:t>Is</a:t>
            </a:r>
            <a:r>
              <a:rPr lang="it-IT" dirty="0" smtClean="0"/>
              <a:t> 22,</a:t>
            </a:r>
            <a:r>
              <a:rPr lang="it-IT" baseline="30000" dirty="0" smtClean="0"/>
              <a:t> 13</a:t>
            </a:r>
            <a:r>
              <a:rPr lang="it-IT" dirty="0" smtClean="0"/>
              <a:t>Ecco invece gioia e allegria,</a:t>
            </a:r>
            <a:br>
              <a:rPr lang="it-IT" dirty="0" smtClean="0"/>
            </a:br>
            <a:r>
              <a:rPr lang="it-IT" dirty="0" smtClean="0"/>
              <a:t>sgozzate bovini e scannate greggi, mangiate </a:t>
            </a:r>
            <a:r>
              <a:rPr lang="it-IT" u="sng" dirty="0" smtClean="0"/>
              <a:t>carne</a:t>
            </a:r>
            <a:r>
              <a:rPr lang="it-IT" dirty="0" smtClean="0"/>
              <a:t> e bevete vino: "Mangiamo e beviamo, perché domani moriremo!".</a:t>
            </a:r>
          </a:p>
          <a:p>
            <a:r>
              <a:rPr lang="it-IT" b="1" dirty="0" smtClean="0"/>
              <a:t>Corpo</a:t>
            </a:r>
            <a:r>
              <a:rPr lang="it-IT" dirty="0" smtClean="0"/>
              <a:t>: Gb 4, </a:t>
            </a:r>
            <a:r>
              <a:rPr lang="it-IT" baseline="30000" dirty="0" smtClean="0"/>
              <a:t>15</a:t>
            </a:r>
            <a:r>
              <a:rPr lang="it-IT" dirty="0" smtClean="0"/>
              <a:t>un vento mi passò sulla faccia,</a:t>
            </a:r>
            <a:br>
              <a:rPr lang="it-IT" dirty="0" smtClean="0"/>
            </a:br>
            <a:r>
              <a:rPr lang="it-IT" dirty="0" smtClean="0"/>
              <a:t>sulla </a:t>
            </a:r>
            <a:r>
              <a:rPr lang="it-IT" u="sng" dirty="0" smtClean="0"/>
              <a:t>pelle</a:t>
            </a:r>
            <a:r>
              <a:rPr lang="it-IT" dirty="0" smtClean="0"/>
              <a:t> mi si drizzarono i peli.</a:t>
            </a:r>
          </a:p>
          <a:p>
            <a:r>
              <a:rPr lang="it-IT" b="1" dirty="0" smtClean="0"/>
              <a:t>Affinità</a:t>
            </a:r>
            <a:r>
              <a:rPr lang="it-IT" dirty="0" smtClean="0"/>
              <a:t>: </a:t>
            </a:r>
            <a:r>
              <a:rPr lang="it-IT" dirty="0" err="1" smtClean="0"/>
              <a:t>Gen</a:t>
            </a:r>
            <a:r>
              <a:rPr lang="it-IT" dirty="0" smtClean="0"/>
              <a:t> 37,</a:t>
            </a:r>
            <a:r>
              <a:rPr lang="it-IT" baseline="30000" dirty="0" smtClean="0"/>
              <a:t> 7</a:t>
            </a:r>
            <a:r>
              <a:rPr lang="it-IT" dirty="0" smtClean="0"/>
              <a:t>Su, vendiamolo agli Ismaeliti e la nostra mano non sia contro di lui, perché è nostro fratello e nostra </a:t>
            </a:r>
            <a:r>
              <a:rPr lang="it-IT" u="sng" dirty="0" smtClean="0"/>
              <a:t>carne</a:t>
            </a:r>
            <a:r>
              <a:rPr lang="it-IT" dirty="0" smtClean="0"/>
              <a:t>". I suoi fratelli gli diedero ascolto.</a:t>
            </a:r>
          </a:p>
          <a:p>
            <a:r>
              <a:rPr lang="it-IT" b="1" dirty="0" smtClean="0"/>
              <a:t>Debolezza</a:t>
            </a:r>
            <a:r>
              <a:rPr lang="it-IT" dirty="0" smtClean="0"/>
              <a:t>: </a:t>
            </a:r>
            <a:r>
              <a:rPr lang="it-IT" dirty="0" err="1" smtClean="0"/>
              <a:t>Sal</a:t>
            </a:r>
            <a:r>
              <a:rPr lang="it-IT" dirty="0" smtClean="0"/>
              <a:t> 56,</a:t>
            </a:r>
            <a:r>
              <a:rPr lang="it-IT" baseline="30000" dirty="0" smtClean="0"/>
              <a:t> 5</a:t>
            </a:r>
            <a:r>
              <a:rPr lang="it-IT" dirty="0" smtClean="0"/>
              <a:t> In Dio, di cui lodo la parola, in Dio confido, non avrò timore: che cosa potrà farmi un essere </a:t>
            </a:r>
            <a:r>
              <a:rPr lang="it-IT" u="sng" dirty="0" smtClean="0"/>
              <a:t>di carne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err="1" smtClean="0"/>
              <a:t>Ruach</a:t>
            </a:r>
            <a:r>
              <a:rPr lang="it-IT" dirty="0" smtClean="0"/>
              <a:t>: </a:t>
            </a:r>
            <a:r>
              <a:rPr lang="it-IT" b="1" dirty="0" smtClean="0"/>
              <a:t>uomo dotato di potenza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572164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Vento</a:t>
            </a:r>
            <a:r>
              <a:rPr lang="it-IT" dirty="0" smtClean="0"/>
              <a:t>: </a:t>
            </a:r>
            <a:r>
              <a:rPr lang="it-IT" dirty="0" err="1" smtClean="0"/>
              <a:t>Gen</a:t>
            </a:r>
            <a:r>
              <a:rPr lang="it-IT" dirty="0" smtClean="0"/>
              <a:t> 1</a:t>
            </a:r>
            <a:r>
              <a:rPr lang="it-IT" baseline="30000" dirty="0" smtClean="0"/>
              <a:t>2</a:t>
            </a:r>
            <a:r>
              <a:rPr lang="it-IT" dirty="0" smtClean="0"/>
              <a:t>La terra era informe e deserta e le tenebre ricoprivano l'abisso e lo </a:t>
            </a:r>
            <a:r>
              <a:rPr lang="it-IT" u="sng" dirty="0" smtClean="0"/>
              <a:t>spirito</a:t>
            </a:r>
            <a:r>
              <a:rPr lang="it-IT" dirty="0" smtClean="0"/>
              <a:t> di Dio aleggiava sulle acque.	</a:t>
            </a:r>
            <a:r>
              <a:rPr lang="it-IT" dirty="0" err="1" smtClean="0"/>
              <a:t>Es</a:t>
            </a:r>
            <a:r>
              <a:rPr lang="it-IT" dirty="0" smtClean="0"/>
              <a:t> 10</a:t>
            </a:r>
            <a:r>
              <a:rPr lang="it-IT" baseline="30000" dirty="0" smtClean="0"/>
              <a:t>13</a:t>
            </a:r>
            <a:r>
              <a:rPr lang="it-IT" dirty="0" smtClean="0"/>
              <a:t> il Signore diresse su quella terra un vento d'oriente per tutto quel giorno e tutta la notte. </a:t>
            </a:r>
          </a:p>
          <a:p>
            <a:r>
              <a:rPr lang="it-IT" b="1" dirty="0" smtClean="0"/>
              <a:t>Alito</a:t>
            </a:r>
            <a:r>
              <a:rPr lang="it-IT" dirty="0" smtClean="0"/>
              <a:t>: </a:t>
            </a:r>
            <a:r>
              <a:rPr lang="it-IT" dirty="0" err="1" smtClean="0"/>
              <a:t>Is</a:t>
            </a:r>
            <a:r>
              <a:rPr lang="it-IT" dirty="0" smtClean="0"/>
              <a:t> 42</a:t>
            </a:r>
            <a:r>
              <a:rPr lang="it-IT" baseline="30000" dirty="0" smtClean="0"/>
              <a:t>5</a:t>
            </a:r>
            <a:r>
              <a:rPr lang="it-IT" dirty="0" smtClean="0"/>
              <a:t>dà il respiro alla gente che la abita e </a:t>
            </a:r>
            <a:r>
              <a:rPr lang="it-IT" u="sng" dirty="0" smtClean="0"/>
              <a:t>l'alito</a:t>
            </a:r>
            <a:r>
              <a:rPr lang="it-IT" dirty="0" smtClean="0"/>
              <a:t> a quanti camminano su di essa:</a:t>
            </a:r>
          </a:p>
          <a:p>
            <a:r>
              <a:rPr lang="it-IT" b="1" dirty="0" smtClean="0"/>
              <a:t>Forza</a:t>
            </a:r>
            <a:r>
              <a:rPr lang="it-IT" dirty="0" smtClean="0"/>
              <a:t>: </a:t>
            </a:r>
            <a:r>
              <a:rPr lang="it-IT" dirty="0" err="1" smtClean="0"/>
              <a:t>Es</a:t>
            </a:r>
            <a:r>
              <a:rPr lang="it-IT" dirty="0" smtClean="0"/>
              <a:t> 15</a:t>
            </a:r>
            <a:r>
              <a:rPr lang="it-IT" baseline="30000" dirty="0" smtClean="0"/>
              <a:t>8</a:t>
            </a:r>
            <a:r>
              <a:rPr lang="it-IT" dirty="0" smtClean="0"/>
              <a:t>Al </a:t>
            </a:r>
            <a:r>
              <a:rPr lang="it-IT" u="sng" dirty="0" smtClean="0"/>
              <a:t>soffio</a:t>
            </a:r>
            <a:r>
              <a:rPr lang="it-IT" dirty="0" smtClean="0"/>
              <a:t> delle tue nari si accumularono le acque,</a:t>
            </a:r>
          </a:p>
          <a:p>
            <a:r>
              <a:rPr lang="it-IT" b="1" dirty="0" smtClean="0"/>
              <a:t>Spirito/i</a:t>
            </a:r>
            <a:r>
              <a:rPr lang="it-IT" dirty="0" smtClean="0"/>
              <a:t>: </a:t>
            </a:r>
            <a:r>
              <a:rPr lang="it-IT" dirty="0" err="1" smtClean="0"/>
              <a:t>Nm</a:t>
            </a:r>
            <a:r>
              <a:rPr lang="it-IT" dirty="0" smtClean="0"/>
              <a:t> 11</a:t>
            </a:r>
            <a:r>
              <a:rPr lang="it-IT" baseline="30000" dirty="0" smtClean="0"/>
              <a:t>17</a:t>
            </a:r>
            <a:r>
              <a:rPr lang="it-IT" dirty="0" smtClean="0"/>
              <a:t>toglierò dello </a:t>
            </a:r>
            <a:r>
              <a:rPr lang="it-IT" u="sng" dirty="0" smtClean="0"/>
              <a:t>spirito</a:t>
            </a:r>
            <a:r>
              <a:rPr lang="it-IT" dirty="0" smtClean="0"/>
              <a:t> che è su di te e lo porrò su di loro</a:t>
            </a:r>
          </a:p>
          <a:p>
            <a:r>
              <a:rPr lang="it-IT" b="1" dirty="0" smtClean="0"/>
              <a:t>Stato d’animo</a:t>
            </a:r>
            <a:r>
              <a:rPr lang="it-IT" dirty="0" smtClean="0"/>
              <a:t>: 1Re 21</a:t>
            </a:r>
            <a:r>
              <a:rPr lang="it-IT" baseline="30000" dirty="0" smtClean="0"/>
              <a:t>5</a:t>
            </a:r>
            <a:r>
              <a:rPr lang="it-IT" dirty="0" smtClean="0"/>
              <a:t>"Perché mai il tuo </a:t>
            </a:r>
            <a:r>
              <a:rPr lang="it-IT" u="sng" dirty="0" smtClean="0"/>
              <a:t>animo</a:t>
            </a:r>
            <a:r>
              <a:rPr lang="it-IT" dirty="0" smtClean="0"/>
              <a:t> è tanto amareggiato e perché non vuoi mangiare?"</a:t>
            </a:r>
          </a:p>
          <a:p>
            <a:r>
              <a:rPr lang="it-IT" b="1" dirty="0" smtClean="0"/>
              <a:t>Forza di volontà</a:t>
            </a:r>
            <a:r>
              <a:rPr lang="it-IT" dirty="0" smtClean="0"/>
              <a:t>: </a:t>
            </a:r>
            <a:r>
              <a:rPr lang="it-IT" dirty="0" err="1" smtClean="0"/>
              <a:t>Esd</a:t>
            </a:r>
            <a:r>
              <a:rPr lang="it-IT" dirty="0" smtClean="0"/>
              <a:t> 1</a:t>
            </a:r>
            <a:r>
              <a:rPr lang="it-IT" baseline="30000" dirty="0" smtClean="0"/>
              <a:t>5</a:t>
            </a:r>
            <a:r>
              <a:rPr lang="it-IT" dirty="0" smtClean="0"/>
              <a:t>A tutti Dio aveva destato la </a:t>
            </a:r>
            <a:r>
              <a:rPr lang="it-IT" u="sng" dirty="0" smtClean="0"/>
              <a:t>volontà</a:t>
            </a:r>
            <a:r>
              <a:rPr lang="it-IT" dirty="0" smtClean="0"/>
              <a:t>, affinché salissero a costruire il tempio del Signore che è a Gerusalemme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it-IT" i="1" dirty="0" err="1" smtClean="0"/>
              <a:t>Leb</a:t>
            </a:r>
            <a:r>
              <a:rPr lang="it-IT" dirty="0" smtClean="0"/>
              <a:t>, </a:t>
            </a:r>
            <a:r>
              <a:rPr lang="it-IT" i="1" dirty="0" err="1" smtClean="0"/>
              <a:t>lebab</a:t>
            </a:r>
            <a:r>
              <a:rPr lang="it-IT" dirty="0" smtClean="0"/>
              <a:t>: </a:t>
            </a:r>
            <a:r>
              <a:rPr lang="it-IT" b="1" dirty="0" smtClean="0"/>
              <a:t>uomo razionale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572164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Cuore</a:t>
            </a:r>
            <a:r>
              <a:rPr lang="it-IT" dirty="0" smtClean="0"/>
              <a:t>: 1Sam 25 </a:t>
            </a:r>
            <a:r>
              <a:rPr lang="it-IT" baseline="30000" dirty="0" smtClean="0"/>
              <a:t>37</a:t>
            </a:r>
            <a:r>
              <a:rPr lang="it-IT" dirty="0" smtClean="0"/>
              <a:t>Allora il </a:t>
            </a:r>
            <a:r>
              <a:rPr lang="it-IT" u="sng" dirty="0" smtClean="0"/>
              <a:t>cuore</a:t>
            </a:r>
            <a:r>
              <a:rPr lang="it-IT" dirty="0" smtClean="0"/>
              <a:t> gli si tramortì nel petto ed egli rimase come una pietra. </a:t>
            </a:r>
            <a:r>
              <a:rPr lang="it-IT" baseline="30000" dirty="0" smtClean="0"/>
              <a:t>38</a:t>
            </a:r>
            <a:r>
              <a:rPr lang="it-IT" dirty="0" smtClean="0"/>
              <a:t>Dieci giorni dopo il Signore colpì </a:t>
            </a:r>
            <a:r>
              <a:rPr lang="it-IT" dirty="0" err="1" smtClean="0"/>
              <a:t>Nabal</a:t>
            </a:r>
            <a:r>
              <a:rPr lang="it-IT" dirty="0" smtClean="0"/>
              <a:t> ed egli morì.</a:t>
            </a:r>
          </a:p>
          <a:p>
            <a:r>
              <a:rPr lang="it-IT" b="1" dirty="0" smtClean="0"/>
              <a:t>Sentimento</a:t>
            </a:r>
            <a:r>
              <a:rPr lang="it-IT" dirty="0" smtClean="0"/>
              <a:t>: </a:t>
            </a:r>
            <a:r>
              <a:rPr lang="it-IT" dirty="0" err="1" smtClean="0"/>
              <a:t>Sal</a:t>
            </a:r>
            <a:r>
              <a:rPr lang="it-IT" dirty="0" smtClean="0"/>
              <a:t> 25 </a:t>
            </a:r>
            <a:r>
              <a:rPr lang="it-IT" baseline="30000" dirty="0" smtClean="0"/>
              <a:t>17</a:t>
            </a:r>
            <a:r>
              <a:rPr lang="it-IT" dirty="0" smtClean="0"/>
              <a:t> Allarga il mio cuore angosciato,</a:t>
            </a:r>
            <a:br>
              <a:rPr lang="it-IT" dirty="0" smtClean="0"/>
            </a:br>
            <a:r>
              <a:rPr lang="it-IT" dirty="0" smtClean="0"/>
              <a:t>liberami dagli affanni.	</a:t>
            </a:r>
            <a:r>
              <a:rPr lang="it-IT" dirty="0" err="1" smtClean="0"/>
              <a:t>Sal</a:t>
            </a:r>
            <a:r>
              <a:rPr lang="it-IT" dirty="0" smtClean="0"/>
              <a:t> 104</a:t>
            </a:r>
            <a:r>
              <a:rPr lang="it-IT" baseline="30000" dirty="0" smtClean="0"/>
              <a:t>15</a:t>
            </a:r>
            <a:r>
              <a:rPr lang="it-IT" dirty="0" smtClean="0"/>
              <a:t> vino che allieta il cuore dell'uomo</a:t>
            </a:r>
          </a:p>
          <a:p>
            <a:r>
              <a:rPr lang="it-IT" b="1" dirty="0" smtClean="0"/>
              <a:t>Desiderio</a:t>
            </a:r>
            <a:r>
              <a:rPr lang="it-IT" dirty="0" smtClean="0"/>
              <a:t>: </a:t>
            </a:r>
            <a:r>
              <a:rPr lang="it-IT" dirty="0" err="1" smtClean="0"/>
              <a:t>Sal</a:t>
            </a:r>
            <a:r>
              <a:rPr lang="it-IT" dirty="0" smtClean="0"/>
              <a:t> 21</a:t>
            </a:r>
            <a:r>
              <a:rPr lang="it-IT" baseline="30000" dirty="0" smtClean="0"/>
              <a:t>3</a:t>
            </a:r>
            <a:r>
              <a:rPr lang="it-IT" dirty="0" smtClean="0"/>
              <a:t>Hai soddisfatto la brama del tuo cuore</a:t>
            </a:r>
          </a:p>
          <a:p>
            <a:r>
              <a:rPr lang="it-IT" b="1" dirty="0" smtClean="0"/>
              <a:t>Ragione</a:t>
            </a:r>
            <a:r>
              <a:rPr lang="it-IT" dirty="0" smtClean="0"/>
              <a:t>: Pr 15</a:t>
            </a:r>
            <a:r>
              <a:rPr lang="it-IT" baseline="30000" dirty="0" smtClean="0"/>
              <a:t>14</a:t>
            </a:r>
            <a:r>
              <a:rPr lang="it-IT" dirty="0" smtClean="0"/>
              <a:t> il cuore intelligente cerca la conoscenza</a:t>
            </a:r>
          </a:p>
          <a:p>
            <a:r>
              <a:rPr lang="it-IT" b="1" dirty="0" smtClean="0"/>
              <a:t>Decisione</a:t>
            </a:r>
            <a:r>
              <a:rPr lang="it-IT" dirty="0" smtClean="0"/>
              <a:t>:</a:t>
            </a:r>
          </a:p>
          <a:p>
            <a:r>
              <a:rPr lang="it-IT" b="1" dirty="0" smtClean="0"/>
              <a:t>Il ‘cuore’ di Dio</a:t>
            </a:r>
            <a:r>
              <a:rPr lang="it-IT" dirty="0" smtClean="0"/>
              <a:t>: 1 Sam 13,  </a:t>
            </a:r>
            <a:r>
              <a:rPr lang="it-IT" baseline="30000" dirty="0" smtClean="0"/>
              <a:t>14</a:t>
            </a:r>
            <a:r>
              <a:rPr lang="it-IT" dirty="0" smtClean="0"/>
              <a:t>Ora invece il tuo regno non durerà. Il Signore si è già scelto un uomo </a:t>
            </a:r>
            <a:r>
              <a:rPr lang="it-IT" u="sng" dirty="0" smtClean="0"/>
              <a:t>secondo il suo cuore </a:t>
            </a:r>
            <a:r>
              <a:rPr lang="it-IT" dirty="0" smtClean="0"/>
              <a:t>e gli comanderà di essere capo del suo popolo, perché tu non hai osservato quanto ti aveva comandato il Signore". 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Respiro – sangue:</a:t>
            </a:r>
            <a:r>
              <a:rPr lang="it-IT" b="1" dirty="0" smtClean="0"/>
              <a:t> vita del corpo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respiro: </a:t>
            </a:r>
            <a:r>
              <a:rPr lang="it-IT" i="1" dirty="0" err="1" smtClean="0"/>
              <a:t>neshama</a:t>
            </a:r>
            <a:endParaRPr lang="it-IT" i="1" dirty="0" smtClean="0"/>
          </a:p>
          <a:p>
            <a:r>
              <a:rPr lang="it-IT" dirty="0" smtClean="0"/>
              <a:t>Sangue: </a:t>
            </a:r>
            <a:r>
              <a:rPr lang="it-IT" i="1" dirty="0" smtClean="0"/>
              <a:t>dam / </a:t>
            </a:r>
            <a:r>
              <a:rPr lang="it-IT" i="1" dirty="0" err="1" smtClean="0"/>
              <a:t>dammim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Intestini – fegato – bile – reni: </a:t>
            </a:r>
            <a:r>
              <a:rPr lang="it-IT" b="1" dirty="0" smtClean="0"/>
              <a:t>interno del corpo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it-IT" dirty="0" smtClean="0"/>
              <a:t>Intestini: </a:t>
            </a:r>
            <a:r>
              <a:rPr lang="it-IT" i="1" dirty="0" err="1" smtClean="0"/>
              <a:t>beṭen</a:t>
            </a:r>
            <a:endParaRPr lang="it-IT" i="1" dirty="0" smtClean="0"/>
          </a:p>
          <a:p>
            <a:r>
              <a:rPr lang="it-IT" dirty="0" smtClean="0"/>
              <a:t>Fegato: </a:t>
            </a:r>
            <a:r>
              <a:rPr lang="it-IT" i="1" dirty="0" err="1" smtClean="0"/>
              <a:t>kabed</a:t>
            </a:r>
            <a:endParaRPr lang="it-IT" i="1" dirty="0" smtClean="0"/>
          </a:p>
          <a:p>
            <a:r>
              <a:rPr lang="it-IT" dirty="0" smtClean="0"/>
              <a:t>Bile: </a:t>
            </a:r>
            <a:r>
              <a:rPr lang="it-IT" i="1" dirty="0" err="1" smtClean="0"/>
              <a:t>merera</a:t>
            </a:r>
            <a:r>
              <a:rPr lang="it-IT" i="1" dirty="0" smtClean="0"/>
              <a:t>, </a:t>
            </a:r>
            <a:r>
              <a:rPr lang="it-IT" i="1" dirty="0" err="1" smtClean="0"/>
              <a:t>merora</a:t>
            </a:r>
            <a:endParaRPr lang="it-IT" i="1" dirty="0" smtClean="0"/>
          </a:p>
          <a:p>
            <a:r>
              <a:rPr lang="it-IT" dirty="0" smtClean="0"/>
              <a:t>Reni:  sede della coscienza morale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Membra – grandezza – bellezza: </a:t>
            </a:r>
            <a:r>
              <a:rPr lang="it-IT" b="1" dirty="0" smtClean="0"/>
              <a:t>figura del corpo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Membra</a:t>
            </a:r>
          </a:p>
          <a:p>
            <a:r>
              <a:rPr lang="it-IT" dirty="0" smtClean="0"/>
              <a:t>Grandezza</a:t>
            </a:r>
          </a:p>
          <a:p>
            <a:r>
              <a:rPr lang="it-IT" dirty="0" smtClean="0"/>
              <a:t>Bellezza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Vedere – udire – orecchio – bocca – linguaggio: </a:t>
            </a:r>
            <a:r>
              <a:rPr lang="it-IT" b="1" dirty="0" smtClean="0"/>
              <a:t>essenza dell’uomo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Vedere e udire</a:t>
            </a:r>
          </a:p>
          <a:p>
            <a:r>
              <a:rPr lang="it-IT" dirty="0" smtClean="0"/>
              <a:t>Orecchio</a:t>
            </a:r>
          </a:p>
          <a:p>
            <a:r>
              <a:rPr lang="it-IT" dirty="0" smtClean="0"/>
              <a:t>Bocca</a:t>
            </a:r>
          </a:p>
          <a:p>
            <a:r>
              <a:rPr lang="it-IT" dirty="0" smtClean="0"/>
              <a:t>Linguaggio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8143932" cy="5643601"/>
          </a:xfrm>
        </p:spPr>
        <p:txBody>
          <a:bodyPr>
            <a:normAutofit fontScale="90000"/>
          </a:bodyPr>
          <a:lstStyle/>
          <a:p>
            <a:r>
              <a:rPr lang="it-IT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L’umano </a:t>
            </a:r>
            <a:br>
              <a:rPr lang="it-IT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le sue componenti nella tradizione biblica</a:t>
            </a:r>
            <a:endParaRPr lang="it-IT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Antropologia biografica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Il tempo dell’uomo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tempo dell’uomo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concetto di tempo nel VT</a:t>
            </a:r>
          </a:p>
          <a:p>
            <a:r>
              <a:rPr lang="it-IT" dirty="0" smtClean="0"/>
              <a:t>Creazione e nascita</a:t>
            </a:r>
          </a:p>
          <a:p>
            <a:r>
              <a:rPr lang="it-IT" dirty="0" smtClean="0"/>
              <a:t>Vita e morte</a:t>
            </a:r>
          </a:p>
          <a:p>
            <a:r>
              <a:rPr lang="it-IT" dirty="0" smtClean="0"/>
              <a:t>Giovinezza e vecchiaia</a:t>
            </a:r>
          </a:p>
          <a:p>
            <a:r>
              <a:rPr lang="it-IT" dirty="0" smtClean="0"/>
              <a:t>Vegliare e lavorare</a:t>
            </a:r>
          </a:p>
          <a:p>
            <a:r>
              <a:rPr lang="it-IT" dirty="0" smtClean="0"/>
              <a:t>Dormire e riposare</a:t>
            </a:r>
          </a:p>
          <a:p>
            <a:r>
              <a:rPr lang="it-IT" dirty="0" smtClean="0"/>
              <a:t>Malattia e guarigione</a:t>
            </a:r>
          </a:p>
          <a:p>
            <a:r>
              <a:rPr lang="it-IT" dirty="0" smtClean="0"/>
              <a:t>La speranza dell’uomo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mondo dell’uomo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Parte terza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Antropologia sociologica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Immagine di Dio – il dominatore del mondo</a:t>
            </a:r>
          </a:p>
          <a:p>
            <a:r>
              <a:rPr lang="it-IT" dirty="0" smtClean="0"/>
              <a:t>Uomo e donna</a:t>
            </a:r>
          </a:p>
          <a:p>
            <a:r>
              <a:rPr lang="it-IT" dirty="0" smtClean="0"/>
              <a:t>Genitori e figli</a:t>
            </a:r>
          </a:p>
          <a:p>
            <a:r>
              <a:rPr lang="it-IT" dirty="0" smtClean="0"/>
              <a:t>Fratelli, amici e nemici</a:t>
            </a:r>
          </a:p>
          <a:p>
            <a:r>
              <a:rPr lang="it-IT" dirty="0" smtClean="0"/>
              <a:t>Padroni e servitori</a:t>
            </a:r>
          </a:p>
          <a:p>
            <a:r>
              <a:rPr lang="it-IT" dirty="0" smtClean="0"/>
              <a:t>Saggi e stolti (insegnanti e discepoli)</a:t>
            </a:r>
          </a:p>
          <a:p>
            <a:r>
              <a:rPr lang="it-IT" dirty="0" smtClean="0"/>
              <a:t>Il destino dell’uomo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David di Michelangel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5459"/>
            <a:ext cx="3609496" cy="6842541"/>
          </a:xfrm>
        </p:spPr>
      </p:pic>
      <p:sp>
        <p:nvSpPr>
          <p:cNvPr id="5" name="CasellaDiTesto 4"/>
          <p:cNvSpPr txBox="1"/>
          <p:nvPr/>
        </p:nvSpPr>
        <p:spPr>
          <a:xfrm>
            <a:off x="5072066" y="357166"/>
            <a:ext cx="33575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Michelangelo </a:t>
            </a:r>
            <a:r>
              <a:rPr lang="it-IT" i="1" dirty="0" err="1" smtClean="0"/>
              <a:t>Buonarotti</a:t>
            </a:r>
            <a:endParaRPr lang="it-IT" i="1" dirty="0" smtClean="0"/>
          </a:p>
          <a:p>
            <a:r>
              <a:rPr lang="it-IT" sz="2800" b="1" dirty="0" smtClean="0"/>
              <a:t>David</a:t>
            </a:r>
          </a:p>
          <a:p>
            <a:r>
              <a:rPr lang="it-IT" b="1" dirty="0" smtClean="0"/>
              <a:t>Firenze, Galleria dell’Accademia</a:t>
            </a:r>
          </a:p>
          <a:p>
            <a:endParaRPr lang="it-IT" b="1" dirty="0" smtClean="0"/>
          </a:p>
          <a:p>
            <a:r>
              <a:rPr lang="it-IT" dirty="0" smtClean="0"/>
              <a:t>517 cm; 5600 Kg</a:t>
            </a:r>
          </a:p>
          <a:p>
            <a:endParaRPr lang="it-IT" b="1" dirty="0" smtClean="0"/>
          </a:p>
          <a:p>
            <a:r>
              <a:rPr lang="it-IT" b="1" dirty="0" smtClean="0"/>
              <a:t>1501-1504</a:t>
            </a:r>
          </a:p>
          <a:p>
            <a:endParaRPr lang="it-IT" b="1" dirty="0" smtClean="0"/>
          </a:p>
          <a:p>
            <a:r>
              <a:rPr lang="it-IT" dirty="0" smtClean="0"/>
              <a:t>“</a:t>
            </a:r>
            <a:r>
              <a:rPr lang="it-IT" i="1" dirty="0" smtClean="0"/>
              <a:t>Questa è la statua più bella del mondo. La bellezza di questa scultura non consiste solo nell’anatomia e allo studio del corpo umano, la </a:t>
            </a:r>
            <a:r>
              <a:rPr lang="it-IT" i="1" dirty="0" err="1" smtClean="0"/>
              <a:t>la</a:t>
            </a:r>
            <a:r>
              <a:rPr lang="it-IT" i="1" dirty="0" smtClean="0"/>
              <a:t> delicatezza che è stata donata dall’autore a questo soggetto</a:t>
            </a:r>
            <a:r>
              <a:rPr lang="it-IT" dirty="0" smtClean="0"/>
              <a:t>” (Vasari)</a:t>
            </a:r>
          </a:p>
          <a:p>
            <a:endParaRPr lang="it-IT" dirty="0" smtClean="0"/>
          </a:p>
          <a:p>
            <a:r>
              <a:rPr lang="it-IT" dirty="0" smtClean="0"/>
              <a:t>Michelangelo aggiusta “il gigante” già abbozzato da Agostino di Duccio 40 anni prima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it-IT" dirty="0" smtClean="0"/>
              <a:t>Salmo 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 numCol="2">
            <a:normAutofit fontScale="55000" lnSpcReduction="20000"/>
          </a:bodyPr>
          <a:lstStyle/>
          <a:p>
            <a:r>
              <a:rPr lang="it-IT" sz="3800" baseline="30000" dirty="0" smtClean="0"/>
              <a:t>1</a:t>
            </a:r>
            <a:r>
              <a:rPr lang="it-IT" sz="3800" dirty="0" smtClean="0"/>
              <a:t> </a:t>
            </a:r>
            <a:r>
              <a:rPr lang="it-IT" sz="3800" i="1" dirty="0" smtClean="0"/>
              <a:t>Al maestro del coro. Su "I torchi". Salmo. Di Davide.</a:t>
            </a:r>
            <a:br>
              <a:rPr lang="it-IT" sz="3800" i="1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endParaRPr lang="it-IT" sz="3800" dirty="0" smtClean="0"/>
          </a:p>
          <a:p>
            <a:r>
              <a:rPr lang="it-IT" sz="3800" baseline="30000" dirty="0" smtClean="0"/>
              <a:t>2</a:t>
            </a:r>
            <a:r>
              <a:rPr lang="it-IT" sz="3800" dirty="0" smtClean="0"/>
              <a:t> </a:t>
            </a:r>
            <a:r>
              <a:rPr lang="it-IT" sz="3800" b="1" dirty="0" smtClean="0"/>
              <a:t>O Signore, </a:t>
            </a:r>
            <a:r>
              <a:rPr lang="it-IT" sz="3800" b="1" dirty="0" err="1" smtClean="0"/>
              <a:t>Signore</a:t>
            </a:r>
            <a:r>
              <a:rPr lang="it-IT" sz="3800" b="1" dirty="0" smtClean="0"/>
              <a:t> nostro,</a:t>
            </a:r>
            <a:br>
              <a:rPr lang="it-IT" sz="3800" b="1" dirty="0" smtClean="0"/>
            </a:br>
            <a:r>
              <a:rPr lang="it-IT" sz="3800" b="1" dirty="0" smtClean="0"/>
              <a:t>quanto è mirabile il tuo nome su tutta la terra</a:t>
            </a:r>
            <a:r>
              <a:rPr lang="it-IT" sz="3800" dirty="0" smtClean="0"/>
              <a:t>!</a:t>
            </a:r>
            <a:br>
              <a:rPr lang="it-IT" sz="3800" dirty="0" smtClean="0"/>
            </a:br>
            <a:r>
              <a:rPr lang="it-IT" sz="3800" dirty="0" smtClean="0"/>
              <a:t>Voglio innalzare sopra i cieli la tua magnificenza,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3</a:t>
            </a:r>
            <a:r>
              <a:rPr lang="it-IT" sz="3800" dirty="0" smtClean="0"/>
              <a:t> con la </a:t>
            </a:r>
            <a:r>
              <a:rPr lang="it-IT" sz="3800" u="sng" dirty="0" smtClean="0"/>
              <a:t>bocca</a:t>
            </a:r>
            <a:r>
              <a:rPr lang="it-IT" sz="3800" dirty="0" smtClean="0"/>
              <a:t> di bambini e di lattanti:</a:t>
            </a:r>
            <a:br>
              <a:rPr lang="it-IT" sz="3800" dirty="0" smtClean="0"/>
            </a:br>
            <a:r>
              <a:rPr lang="it-IT" sz="3800" dirty="0" smtClean="0"/>
              <a:t>hai posto una difesa contro i tuoi avversari,</a:t>
            </a:r>
            <a:br>
              <a:rPr lang="it-IT" sz="3800" dirty="0" smtClean="0"/>
            </a:br>
            <a:r>
              <a:rPr lang="it-IT" sz="3800" dirty="0" smtClean="0"/>
              <a:t>per ridurre al silenzio nemici e ribelli.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4</a:t>
            </a:r>
            <a:r>
              <a:rPr lang="it-IT" sz="3800" dirty="0" smtClean="0"/>
              <a:t> Quando </a:t>
            </a:r>
            <a:r>
              <a:rPr lang="it-IT" sz="3800" u="sng" dirty="0" smtClean="0"/>
              <a:t>vedo</a:t>
            </a:r>
            <a:r>
              <a:rPr lang="it-IT" sz="3800" dirty="0" smtClean="0"/>
              <a:t> i tuoi cieli, opera delle tue </a:t>
            </a:r>
            <a:r>
              <a:rPr lang="it-IT" sz="3800" u="sng" dirty="0" smtClean="0"/>
              <a:t>dita</a:t>
            </a:r>
            <a:r>
              <a:rPr lang="it-IT" sz="3800" dirty="0" smtClean="0"/>
              <a:t>,</a:t>
            </a:r>
            <a:br>
              <a:rPr lang="it-IT" sz="3800" dirty="0" smtClean="0"/>
            </a:br>
            <a:r>
              <a:rPr lang="it-IT" sz="3800" dirty="0" smtClean="0"/>
              <a:t>la luna e le stelle che tu hai fissato,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5</a:t>
            </a:r>
            <a:r>
              <a:rPr lang="it-IT" sz="3800" dirty="0" smtClean="0"/>
              <a:t> che cosa è mai </a:t>
            </a:r>
            <a:r>
              <a:rPr lang="it-I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l'uomo</a:t>
            </a:r>
            <a:r>
              <a:rPr lang="it-IT" sz="3800" dirty="0" smtClean="0"/>
              <a:t> perché di lui ti ricordi,</a:t>
            </a:r>
            <a:br>
              <a:rPr lang="it-IT" sz="3800" dirty="0" smtClean="0"/>
            </a:br>
            <a:r>
              <a:rPr lang="it-IT" sz="3800" dirty="0" smtClean="0"/>
              <a:t>il </a:t>
            </a:r>
            <a:r>
              <a:rPr lang="it-I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figlio dell'uomo</a:t>
            </a:r>
            <a:r>
              <a:rPr lang="it-IT" sz="3800" dirty="0" smtClean="0"/>
              <a:t>, perché te ne curi?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6</a:t>
            </a:r>
            <a:r>
              <a:rPr lang="it-IT" sz="3800" dirty="0" smtClean="0"/>
              <a:t> Davvero l'hai fatto poco meno di un dio,</a:t>
            </a:r>
            <a:br>
              <a:rPr lang="it-IT" sz="3800" dirty="0" smtClean="0"/>
            </a:br>
            <a:r>
              <a:rPr lang="it-IT" sz="3800" dirty="0" smtClean="0"/>
              <a:t>di gloria e di onore lo hai coronato.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7</a:t>
            </a:r>
            <a:r>
              <a:rPr lang="it-IT" sz="3800" dirty="0" smtClean="0"/>
              <a:t> Gli hai dato potere sulle opere delle tue </a:t>
            </a:r>
            <a:r>
              <a:rPr lang="it-IT" sz="3800" u="sng" dirty="0" smtClean="0"/>
              <a:t>mani</a:t>
            </a:r>
            <a:r>
              <a:rPr lang="it-IT" sz="3800" dirty="0" smtClean="0"/>
              <a:t>,</a:t>
            </a:r>
            <a:br>
              <a:rPr lang="it-IT" sz="3800" dirty="0" smtClean="0"/>
            </a:br>
            <a:r>
              <a:rPr lang="it-IT" sz="3800" dirty="0" smtClean="0"/>
              <a:t>tutto hai posto sotto i suoi </a:t>
            </a:r>
            <a:r>
              <a:rPr lang="it-IT" sz="3800" u="sng" dirty="0" smtClean="0"/>
              <a:t>piedi</a:t>
            </a:r>
            <a:r>
              <a:rPr lang="it-IT" sz="3800" dirty="0" smtClean="0"/>
              <a:t>: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8</a:t>
            </a:r>
            <a:r>
              <a:rPr lang="it-IT" sz="3800" dirty="0" smtClean="0"/>
              <a:t> tutte le greggi e gli armenti</a:t>
            </a:r>
            <a:br>
              <a:rPr lang="it-IT" sz="3800" dirty="0" smtClean="0"/>
            </a:br>
            <a:r>
              <a:rPr lang="it-IT" sz="3800" dirty="0" smtClean="0"/>
              <a:t>e anche le bestie della campagna,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9</a:t>
            </a:r>
            <a:r>
              <a:rPr lang="it-IT" sz="3800" dirty="0" smtClean="0"/>
              <a:t> gli uccelli del cielo e i pesci del mare,</a:t>
            </a:r>
            <a:br>
              <a:rPr lang="it-IT" sz="3800" dirty="0" smtClean="0"/>
            </a:br>
            <a:r>
              <a:rPr lang="it-IT" sz="3800" dirty="0" smtClean="0"/>
              <a:t>ogni essere che percorre le vie dei mari.</a:t>
            </a:r>
            <a:br>
              <a:rPr lang="it-IT" sz="3800" dirty="0" smtClean="0"/>
            </a:br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baseline="30000" dirty="0" smtClean="0"/>
              <a:t>10</a:t>
            </a:r>
            <a:r>
              <a:rPr lang="it-IT" sz="3800" dirty="0" smtClean="0"/>
              <a:t> </a:t>
            </a:r>
            <a:r>
              <a:rPr lang="it-IT" sz="3800" b="1" dirty="0" smtClean="0"/>
              <a:t>O Signore, </a:t>
            </a:r>
            <a:r>
              <a:rPr lang="it-IT" sz="3800" b="1" dirty="0" err="1" smtClean="0"/>
              <a:t>Signore</a:t>
            </a:r>
            <a:r>
              <a:rPr lang="it-IT" sz="3800" b="1" dirty="0" smtClean="0"/>
              <a:t> nostro,</a:t>
            </a:r>
            <a:br>
              <a:rPr lang="it-IT" sz="3800" b="1" dirty="0" smtClean="0"/>
            </a:br>
            <a:r>
              <a:rPr lang="it-IT" sz="3800" b="1" dirty="0" smtClean="0"/>
              <a:t>quanto è mirabile il tuo nome su tutta la terra</a:t>
            </a:r>
            <a:r>
              <a:rPr lang="it-IT" sz="3800" dirty="0" smtClean="0"/>
              <a:t>!</a:t>
            </a:r>
            <a:endParaRPr lang="it-IT" sz="3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Umano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Antropologia/e biblica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“Cristo, che è il nuovo Adamo, proprio rivelando il mistero del Padre e del suo amore, svela anche pienamente l’uomo a se stesso e gli manifesta la sua altissima vocazione” [GS 22]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Vocaboli-guida</a:t>
            </a:r>
            <a:r>
              <a:rPr lang="it-IT" dirty="0" smtClean="0"/>
              <a:t>: </a:t>
            </a:r>
            <a:r>
              <a:rPr lang="it-IT" i="1" dirty="0" smtClean="0"/>
              <a:t>’</a:t>
            </a:r>
            <a:r>
              <a:rPr lang="it-IT" i="1" dirty="0" err="1" smtClean="0"/>
              <a:t>adam</a:t>
            </a:r>
            <a:r>
              <a:rPr lang="it-IT" dirty="0" smtClean="0"/>
              <a:t>, </a:t>
            </a:r>
            <a:r>
              <a:rPr lang="it-IT" i="1" dirty="0" smtClean="0"/>
              <a:t>ben ’</a:t>
            </a:r>
            <a:r>
              <a:rPr lang="it-IT" i="1" dirty="0" err="1" smtClean="0"/>
              <a:t>adam</a:t>
            </a:r>
            <a:r>
              <a:rPr lang="it-IT" dirty="0" smtClean="0"/>
              <a:t> o </a:t>
            </a:r>
            <a:r>
              <a:rPr lang="it-IT" i="1" dirty="0" err="1" smtClean="0"/>
              <a:t>ànthropos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Ebraismo / ellenismo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Antropologia sinfonica</a:t>
            </a:r>
          </a:p>
          <a:p>
            <a:endParaRPr lang="it-IT" dirty="0" smtClean="0"/>
          </a:p>
          <a:p>
            <a:r>
              <a:rPr lang="it-IT" dirty="0" smtClean="0"/>
              <a:t>Antropologia dicotomica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ot.re.kr/fotos/wolf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00042"/>
            <a:ext cx="4029075" cy="5619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Hans Walter </a:t>
            </a:r>
            <a:r>
              <a:rPr lang="it-IT" dirty="0" err="1" smtClean="0"/>
              <a:t>Wolff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Hans Walter Wolff (to Barmen in Germany December 17, 1911) was a German </a:t>
            </a:r>
            <a:r>
              <a:rPr lang="en-US" dirty="0" smtClean="0">
                <a:hlinkClick r:id="rId2" tooltip="Protestant"/>
              </a:rPr>
              <a:t>Protestant</a:t>
            </a:r>
            <a:r>
              <a:rPr lang="en-US" dirty="0" smtClean="0"/>
              <a:t> </a:t>
            </a:r>
            <a:r>
              <a:rPr lang="en-US" dirty="0" smtClean="0">
                <a:hlinkClick r:id="rId3" tooltip="Theologian"/>
              </a:rPr>
              <a:t>theologian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He was professor at </a:t>
            </a:r>
            <a:r>
              <a:rPr lang="en-US" dirty="0" err="1" smtClean="0"/>
              <a:t>the</a:t>
            </a:r>
            <a:r>
              <a:rPr lang="en-US" dirty="0" err="1" smtClean="0">
                <a:hlinkClick r:id="rId4" tooltip="University of Mainz"/>
              </a:rPr>
              <a:t>University</a:t>
            </a:r>
            <a:r>
              <a:rPr lang="en-US" dirty="0" smtClean="0">
                <a:hlinkClick r:id="rId4" tooltip="University of Mainz"/>
              </a:rPr>
              <a:t> of Mainz</a:t>
            </a:r>
            <a:r>
              <a:rPr lang="en-US" dirty="0" smtClean="0"/>
              <a:t> from 1959 to 1967, and from 1967 to 1978 he was Professor of Old Testament at the </a:t>
            </a:r>
            <a:r>
              <a:rPr lang="en-US" dirty="0" smtClean="0">
                <a:hlinkClick r:id="rId5" tooltip="University of Heidelberg"/>
              </a:rPr>
              <a:t>University of Heidelberg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it-IT" dirty="0" err="1" smtClean="0"/>
              <a:t>Died</a:t>
            </a:r>
            <a:r>
              <a:rPr lang="it-IT" dirty="0" smtClean="0"/>
              <a:t> </a:t>
            </a:r>
            <a:r>
              <a:rPr lang="it-IT" dirty="0" err="1" smtClean="0"/>
              <a:t>October</a:t>
            </a:r>
            <a:r>
              <a:rPr lang="it-IT" dirty="0" smtClean="0"/>
              <a:t> 22, 1993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>
                <a:hlinkClick r:id="rId6" tooltip="Heidelberg"/>
              </a:rPr>
              <a:t>Heidelberg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isultati immagini per hans walter wol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71480"/>
            <a:ext cx="3286148" cy="5343330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5286380" y="285728"/>
            <a:ext cx="364333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 smtClean="0"/>
              <a:t>Originale tedesco:</a:t>
            </a:r>
          </a:p>
          <a:p>
            <a:endParaRPr lang="it-IT" sz="3200" dirty="0" smtClean="0"/>
          </a:p>
          <a:p>
            <a:r>
              <a:rPr lang="it-IT" sz="3200" b="1" i="1" dirty="0" err="1" smtClean="0"/>
              <a:t>Antrhopologhie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des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Alten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Testament</a:t>
            </a:r>
            <a:r>
              <a:rPr lang="it-IT" sz="3200" b="1" i="1" dirty="0" smtClean="0"/>
              <a:t> </a:t>
            </a:r>
            <a:r>
              <a:rPr lang="it-IT" sz="3200" i="1" dirty="0" smtClean="0"/>
              <a:t>(</a:t>
            </a:r>
            <a:r>
              <a:rPr lang="it-IT" sz="3200" i="1" dirty="0" err="1" smtClean="0"/>
              <a:t>Munchen</a:t>
            </a:r>
            <a:r>
              <a:rPr lang="it-IT" sz="3200" i="1" dirty="0" smtClean="0"/>
              <a:t> 1973)</a:t>
            </a:r>
          </a:p>
          <a:p>
            <a:endParaRPr lang="it-IT" sz="3200" i="1" dirty="0" smtClean="0"/>
          </a:p>
          <a:p>
            <a:r>
              <a:rPr lang="it-IT" sz="3200" i="1" u="sng" dirty="0" smtClean="0"/>
              <a:t>Trad. </a:t>
            </a:r>
            <a:r>
              <a:rPr lang="it-IT" sz="3200" i="1" u="sng" dirty="0" err="1" smtClean="0"/>
              <a:t>it</a:t>
            </a:r>
            <a:r>
              <a:rPr lang="it-IT" sz="3200" i="1" u="sng" dirty="0" smtClean="0"/>
              <a:t>.: </a:t>
            </a:r>
          </a:p>
          <a:p>
            <a:endParaRPr lang="it-IT" sz="3200" i="1" u="sng" dirty="0" smtClean="0"/>
          </a:p>
          <a:p>
            <a:r>
              <a:rPr lang="it-IT" sz="3200" b="1" i="1" dirty="0" smtClean="0"/>
              <a:t>Antropologia dell’Antico Testamento</a:t>
            </a:r>
          </a:p>
          <a:p>
            <a:r>
              <a:rPr lang="it-IT" sz="3200" i="1" dirty="0" smtClean="0"/>
              <a:t>(Brescia 1975)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527</Words>
  <PresentationFormat>Presentazione su schermo (4:3)</PresentationFormat>
  <Paragraphs>125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Diocesi di Alghero-Bosa  Scuola della Parola</vt:lpstr>
      <vt:lpstr>L’umano  e le sue componenti nella tradizione biblica</vt:lpstr>
      <vt:lpstr>Diapositiva 3</vt:lpstr>
      <vt:lpstr>Salmo 8</vt:lpstr>
      <vt:lpstr>Umano </vt:lpstr>
      <vt:lpstr>Ebraismo / ellenismo</vt:lpstr>
      <vt:lpstr>Diapositiva 7</vt:lpstr>
      <vt:lpstr>Hans Walter Wolff</vt:lpstr>
      <vt:lpstr>Diapositiva 9</vt:lpstr>
      <vt:lpstr>Struttura del libro</vt:lpstr>
      <vt:lpstr> Parte prima:  L’uomo nelle sue componenti naturali (dati linguistici) </vt:lpstr>
      <vt:lpstr>Nephesh: uomo indigente </vt:lpstr>
      <vt:lpstr>Basar: uomo caduco </vt:lpstr>
      <vt:lpstr>Ruach: uomo dotato di potenza </vt:lpstr>
      <vt:lpstr>Leb, lebab: uomo razionale </vt:lpstr>
      <vt:lpstr>Respiro – sangue: vita del corpo </vt:lpstr>
      <vt:lpstr>Intestini – fegato – bile – reni: interno del corpo </vt:lpstr>
      <vt:lpstr>Membra – grandezza – bellezza: figura del corpo </vt:lpstr>
      <vt:lpstr>Vedere – udire – orecchio – bocca – linguaggio: essenza dell’uomo </vt:lpstr>
      <vt:lpstr>Antropologia biografica</vt:lpstr>
      <vt:lpstr>Il tempo dell’uomo</vt:lpstr>
      <vt:lpstr>Il mondo dell’uomo</vt:lpstr>
      <vt:lpstr>Antropologia sociologica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proprietario</dc:creator>
  <cp:lastModifiedBy>proprietario</cp:lastModifiedBy>
  <cp:revision>14</cp:revision>
  <dcterms:created xsi:type="dcterms:W3CDTF">2015-03-01T18:05:02Z</dcterms:created>
  <dcterms:modified xsi:type="dcterms:W3CDTF">2015-10-17T05:15:22Z</dcterms:modified>
</cp:coreProperties>
</file>