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../../Music/02-Esseri%20umani.mp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Davide</a:t>
            </a:r>
            <a:br>
              <a:rPr lang="it-IT" dirty="0" smtClean="0"/>
            </a:br>
            <a:r>
              <a:rPr lang="it-IT" dirty="0" smtClean="0"/>
              <a:t>uomo e 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it-IT" dirty="0" smtClean="0"/>
              <a:t>Scuola della Parola</a:t>
            </a:r>
          </a:p>
          <a:p>
            <a:pPr algn="r"/>
            <a:r>
              <a:rPr lang="it-IT" dirty="0" smtClean="0"/>
              <a:t>2015-2016</a:t>
            </a:r>
            <a:endParaRPr lang="it-IT" dirty="0" smtClean="0"/>
          </a:p>
          <a:p>
            <a:pPr algn="r"/>
            <a:r>
              <a:rPr lang="it-IT" dirty="0" smtClean="0"/>
              <a:t>Michele Antonio Corona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 di lettura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Patto di lettura</a:t>
            </a:r>
          </a:p>
          <a:p>
            <a:endParaRPr lang="it-IT" dirty="0" smtClean="0"/>
          </a:p>
          <a:p>
            <a:r>
              <a:rPr lang="it-IT" dirty="0" smtClean="0"/>
              <a:t>Metodo Storico-critico	(diacronia)</a:t>
            </a:r>
          </a:p>
          <a:p>
            <a:r>
              <a:rPr lang="it-IT" dirty="0" smtClean="0"/>
              <a:t>Metodo narrativo		(sincronia)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Nascita della monarchia</a:t>
            </a:r>
            <a:endParaRPr lang="it-IT" dirty="0"/>
          </a:p>
        </p:txBody>
      </p:sp>
      <p:pic>
        <p:nvPicPr>
          <p:cNvPr id="3074" name="Picture 2" descr="http://4.bp.blogspot.com/-5PU1_oE2bg8/UQb1abJiktI/AAAAAAAALqI/3jBgsd7XQMA/s320/coro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3500462" cy="369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Libro dei giudici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“In quel tempo non c’era un re in Israele,</a:t>
            </a:r>
          </a:p>
          <a:p>
            <a:pPr algn="ctr">
              <a:buNone/>
            </a:pPr>
            <a:r>
              <a:rPr lang="it-IT" dirty="0" smtClean="0"/>
              <a:t>ed ognuno faceva come voleva”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(21,25)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arrocchie.it/calenzano/santamariadellegrazie/Bn%20Saul_file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505075" cy="315277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286116" y="117693"/>
            <a:ext cx="55721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/>
              <a:t>10</a:t>
            </a:r>
            <a:r>
              <a:rPr lang="it-IT" dirty="0" smtClean="0"/>
              <a:t>Samuele riferì tutte le parole del Signore </a:t>
            </a:r>
            <a:r>
              <a:rPr lang="it-IT" b="1" dirty="0" smtClean="0"/>
              <a:t>al popolo che gli aveva chiesto un re</a:t>
            </a:r>
            <a:r>
              <a:rPr lang="it-IT" dirty="0" smtClean="0"/>
              <a:t>. </a:t>
            </a:r>
          </a:p>
          <a:p>
            <a:r>
              <a:rPr lang="it-IT" baseline="30000" dirty="0" smtClean="0"/>
              <a:t>11</a:t>
            </a:r>
            <a:r>
              <a:rPr lang="it-IT" dirty="0" smtClean="0"/>
              <a:t>Disse: "</a:t>
            </a:r>
            <a:r>
              <a:rPr lang="it-IT" i="1" dirty="0" smtClean="0"/>
              <a:t>Questo sarà il diritto del re che regnerà su di voi: prenderà i vostri figli per destinarli ai suoi carri e ai suoi cavalli, li farà correre davanti al suo cocchio</a:t>
            </a:r>
            <a:r>
              <a:rPr lang="it-IT" dirty="0" smtClean="0"/>
              <a:t>, </a:t>
            </a:r>
            <a:r>
              <a:rPr lang="it-IT" i="1" baseline="30000" dirty="0" smtClean="0"/>
              <a:t>12</a:t>
            </a:r>
            <a:r>
              <a:rPr lang="it-IT" i="1" dirty="0" smtClean="0"/>
              <a:t>li farà capi di migliaia e capi di cinquantine, li costringerà ad arare i suoi campi, mietere le sue messi e apprestargli armi per le sue battaglie e attrezzature per i suoi carri</a:t>
            </a:r>
            <a:r>
              <a:rPr lang="it-IT" dirty="0" smtClean="0"/>
              <a:t>. </a:t>
            </a:r>
            <a:r>
              <a:rPr lang="it-IT" i="1" baseline="30000" dirty="0" smtClean="0"/>
              <a:t>13</a:t>
            </a:r>
            <a:r>
              <a:rPr lang="it-IT" i="1" dirty="0" smtClean="0"/>
              <a:t>Prenderà anche le vostre figlie per farle sue profumiere e cuoche e fornaie</a:t>
            </a:r>
            <a:r>
              <a:rPr lang="it-IT" dirty="0" smtClean="0"/>
              <a:t>. </a:t>
            </a:r>
            <a:r>
              <a:rPr lang="it-IT" i="1" baseline="30000" dirty="0" smtClean="0"/>
              <a:t>14</a:t>
            </a:r>
            <a:r>
              <a:rPr lang="it-IT" i="1" dirty="0" smtClean="0"/>
              <a:t>Prenderà pure i vostri campi, le vostre vigne, i vostri oliveti più belli e li darà ai suoi ministri</a:t>
            </a:r>
            <a:r>
              <a:rPr lang="it-IT" dirty="0" smtClean="0"/>
              <a:t>. </a:t>
            </a:r>
            <a:r>
              <a:rPr lang="it-IT" baseline="30000" dirty="0" smtClean="0"/>
              <a:t>15</a:t>
            </a:r>
            <a:r>
              <a:rPr lang="it-IT" i="1" dirty="0" smtClean="0"/>
              <a:t>Sulle vostre sementi e sulle vostre vigne prenderà le decime e le darà ai suoi cortigiani e ai suoi ministri</a:t>
            </a:r>
            <a:r>
              <a:rPr lang="it-IT" dirty="0" smtClean="0"/>
              <a:t>. </a:t>
            </a:r>
            <a:r>
              <a:rPr lang="it-IT" baseline="30000" dirty="0" smtClean="0"/>
              <a:t>16</a:t>
            </a:r>
            <a:r>
              <a:rPr lang="it-IT" i="1" dirty="0" smtClean="0"/>
              <a:t>Vi prenderà i servi e le serve, i vostri armenti migliori e i vostri asini e li adopererà nei suoi lavori</a:t>
            </a:r>
            <a:r>
              <a:rPr lang="it-IT" dirty="0" smtClean="0"/>
              <a:t>. </a:t>
            </a:r>
            <a:r>
              <a:rPr lang="it-IT" baseline="30000" dirty="0" smtClean="0"/>
              <a:t>17</a:t>
            </a:r>
            <a:r>
              <a:rPr lang="it-IT" i="1" dirty="0" smtClean="0"/>
              <a:t>Metterà la decima sulle vostre greggi e voi stessi diventerete suoi servi</a:t>
            </a:r>
            <a:r>
              <a:rPr lang="it-IT" dirty="0" smtClean="0"/>
              <a:t>. </a:t>
            </a:r>
            <a:r>
              <a:rPr lang="it-IT" baseline="30000" dirty="0" smtClean="0"/>
              <a:t>18</a:t>
            </a:r>
            <a:r>
              <a:rPr lang="it-IT" i="1" dirty="0" smtClean="0"/>
              <a:t>Allora griderete a causa del re che avrete voluto eleggere, ma il Signore non vi ascolterà</a:t>
            </a:r>
            <a:r>
              <a:rPr lang="it-IT" dirty="0" smtClean="0"/>
              <a:t>". </a:t>
            </a:r>
          </a:p>
          <a:p>
            <a:r>
              <a:rPr lang="it-IT" baseline="30000" dirty="0" smtClean="0"/>
              <a:t>19</a:t>
            </a:r>
            <a:r>
              <a:rPr lang="it-IT" dirty="0" smtClean="0"/>
              <a:t>Il popolo rifiutò di ascoltare la voce di Samuele e disse: "</a:t>
            </a:r>
            <a:r>
              <a:rPr lang="it-IT" b="1" dirty="0" smtClean="0"/>
              <a:t>No! Ci sia un re su di noi. </a:t>
            </a:r>
            <a:r>
              <a:rPr lang="it-IT" b="1" baseline="30000" dirty="0" smtClean="0"/>
              <a:t>20</a:t>
            </a:r>
            <a:r>
              <a:rPr lang="it-IT" b="1" dirty="0" smtClean="0"/>
              <a:t>Saremo anche noi come tutti i popoli; il nostro re ci farà da giudice, uscirà alla nostra testa e combatterà le nostre battaglie</a:t>
            </a:r>
            <a:r>
              <a:rPr lang="it-IT" dirty="0" smtClean="0"/>
              <a:t>". (1Sam 8)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re dav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http://www.studioesseci.net/allegati/mostre/387/samuele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530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Scelto Saul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400" dirty="0" smtClean="0"/>
              <a:t>Un bel figlio di </a:t>
            </a:r>
            <a:r>
              <a:rPr lang="it-IT" sz="4400" dirty="0" err="1" smtClean="0"/>
              <a:t>beniaminita</a:t>
            </a:r>
            <a:r>
              <a:rPr lang="it-IT" sz="4400" dirty="0" smtClean="0"/>
              <a:t> (9,1-2)</a:t>
            </a:r>
          </a:p>
          <a:p>
            <a:r>
              <a:rPr lang="it-IT" sz="4400" dirty="0" smtClean="0"/>
              <a:t>In cerca d’</a:t>
            </a:r>
            <a:r>
              <a:rPr lang="it-IT" sz="4400" dirty="0" err="1" smtClean="0"/>
              <a:t>asine…</a:t>
            </a:r>
            <a:endParaRPr lang="it-IT" sz="4400" dirty="0" smtClean="0"/>
          </a:p>
          <a:p>
            <a:r>
              <a:rPr lang="it-IT" sz="4400" dirty="0" smtClean="0"/>
              <a:t>Chiamato a “salvare il popolo dalle mani dei filistei” (9,16)</a:t>
            </a:r>
          </a:p>
          <a:p>
            <a:r>
              <a:rPr lang="it-IT" sz="4400" dirty="0" smtClean="0"/>
              <a:t>Incontro fortuito o cercato?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r>
              <a:rPr lang="it-IT" sz="4400" dirty="0" smtClean="0"/>
              <a:t>Consacrazione di Saul (9,26…)</a:t>
            </a:r>
          </a:p>
          <a:p>
            <a:r>
              <a:rPr lang="it-IT" sz="4400" dirty="0" smtClean="0"/>
              <a:t>Saul è sorteggiato re!</a:t>
            </a:r>
          </a:p>
          <a:p>
            <a:r>
              <a:rPr lang="it-IT" sz="4400" dirty="0" smtClean="0"/>
              <a:t>È un codardo?</a:t>
            </a:r>
          </a:p>
          <a:p>
            <a:endParaRPr lang="it-IT" sz="4400" dirty="0" smtClean="0"/>
          </a:p>
          <a:p>
            <a:r>
              <a:rPr lang="it-IT" sz="4400" dirty="0" smtClean="0"/>
              <a:t>Testardo </a:t>
            </a:r>
          </a:p>
          <a:p>
            <a:r>
              <a:rPr lang="it-IT" sz="4400" dirty="0" smtClean="0"/>
              <a:t>Timoroso </a:t>
            </a:r>
          </a:p>
          <a:p>
            <a:r>
              <a:rPr lang="it-IT" sz="4400" dirty="0" smtClean="0"/>
              <a:t>Punito …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1Sam 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baseline="30000" dirty="0" smtClean="0"/>
              <a:t>1</a:t>
            </a:r>
            <a:r>
              <a:rPr lang="it-IT" dirty="0" smtClean="0"/>
              <a:t> Il Signore disse a Samuele: "Fino a quando piangerai su Saul, mentre io l'ho ripudiato perché non regni su Israele? </a:t>
            </a:r>
            <a:r>
              <a:rPr lang="it-IT" b="1" dirty="0" smtClean="0"/>
              <a:t>Riempi d'olio il tuo corno e parti</a:t>
            </a:r>
            <a:r>
              <a:rPr lang="it-IT" dirty="0" smtClean="0"/>
              <a:t>. Ti mando da </a:t>
            </a:r>
            <a:r>
              <a:rPr lang="it-IT" dirty="0" err="1" smtClean="0"/>
              <a:t>Iesse</a:t>
            </a:r>
            <a:r>
              <a:rPr lang="it-IT" dirty="0" smtClean="0"/>
              <a:t> il </a:t>
            </a:r>
            <a:r>
              <a:rPr lang="it-IT" dirty="0" err="1" smtClean="0"/>
              <a:t>Betlemmita</a:t>
            </a:r>
            <a:r>
              <a:rPr lang="it-IT" dirty="0" smtClean="0"/>
              <a:t>, perché mi sono scelto </a:t>
            </a:r>
            <a:r>
              <a:rPr lang="it-IT" i="1" u="sng" dirty="0" smtClean="0"/>
              <a:t>tra i suoi figli </a:t>
            </a:r>
            <a:r>
              <a:rPr lang="it-IT" dirty="0" smtClean="0"/>
              <a:t>un re".</a:t>
            </a:r>
          </a:p>
          <a:p>
            <a:pPr>
              <a:buNone/>
            </a:pPr>
            <a:r>
              <a:rPr lang="it-IT" dirty="0" smtClean="0"/>
              <a:t> </a:t>
            </a:r>
            <a:r>
              <a:rPr lang="it-IT" baseline="30000" dirty="0" smtClean="0"/>
              <a:t>2</a:t>
            </a:r>
            <a:r>
              <a:rPr lang="it-IT" dirty="0" smtClean="0"/>
              <a:t>Samuele rispose: "Come posso andare? Saul lo verrà a sapere e mi ucciderà". Il Signore soggiunse: "Prenderai con te una giovenca e dirai: "Sono venuto per sacrificare al Signore". </a:t>
            </a:r>
          </a:p>
          <a:p>
            <a:pPr>
              <a:buNone/>
            </a:pPr>
            <a:r>
              <a:rPr lang="it-IT" baseline="30000" dirty="0" smtClean="0"/>
              <a:t>3</a:t>
            </a:r>
            <a:r>
              <a:rPr lang="it-IT" dirty="0" smtClean="0"/>
              <a:t>Inviterai quindi </a:t>
            </a:r>
            <a:r>
              <a:rPr lang="it-IT" dirty="0" err="1" smtClean="0"/>
              <a:t>Iesse</a:t>
            </a:r>
            <a:r>
              <a:rPr lang="it-IT" dirty="0" smtClean="0"/>
              <a:t> al sacrificio. Allora io ti farò conoscere quello che dovrai fare e ungerai per me colui che io ti dirò".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ol.jw.org/it/wol/mp/r6/lp-i/ia/2013/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7256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 </a:t>
            </a:r>
            <a:r>
              <a:rPr lang="it-IT" baseline="30000" dirty="0" smtClean="0"/>
              <a:t>4</a:t>
            </a:r>
            <a:r>
              <a:rPr lang="it-IT" dirty="0" smtClean="0"/>
              <a:t>Samuele fece quello che il Signore gli aveva comandato e venne a Betlemme; gli anziani della città gli vennero incontro trepidanti e gli chiesero: "È pacifica la tua venuta?". </a:t>
            </a:r>
            <a:r>
              <a:rPr lang="it-IT" baseline="30000" dirty="0" smtClean="0"/>
              <a:t>5</a:t>
            </a:r>
            <a:r>
              <a:rPr lang="it-IT" dirty="0" smtClean="0"/>
              <a:t>Rispose: "È pacifica. Sono venuto per sacrificare al Signore. Santificatevi, poi venite con me al sacrificio". Fece santificare anche </a:t>
            </a:r>
            <a:r>
              <a:rPr lang="it-IT" dirty="0" err="1" smtClean="0"/>
              <a:t>Iesse</a:t>
            </a:r>
            <a:r>
              <a:rPr lang="it-IT" dirty="0" smtClean="0"/>
              <a:t> e i suoi figli e li invitò al sacrificio. </a:t>
            </a:r>
          </a:p>
          <a:p>
            <a:pPr>
              <a:buNone/>
            </a:pPr>
            <a:r>
              <a:rPr lang="it-IT" baseline="30000" dirty="0" smtClean="0"/>
              <a:t>6</a:t>
            </a:r>
            <a:r>
              <a:rPr lang="it-IT" dirty="0" smtClean="0"/>
              <a:t>Quando furono entrati, egli vide </a:t>
            </a:r>
            <a:r>
              <a:rPr lang="it-IT" dirty="0" err="1" smtClean="0"/>
              <a:t>Eliàb</a:t>
            </a:r>
            <a:r>
              <a:rPr lang="it-IT" dirty="0" smtClean="0"/>
              <a:t> e disse: "Certo, davanti al Signore sta il suo consacrato!". </a:t>
            </a:r>
            <a:r>
              <a:rPr lang="it-IT" baseline="30000" dirty="0" smtClean="0"/>
              <a:t>7</a:t>
            </a:r>
            <a:r>
              <a:rPr lang="it-IT" dirty="0" smtClean="0"/>
              <a:t>Il Signore replicò a Samuele: "Non guardare al suo aspetto né alla sua alta statura. Io l'ho scartato, perché non conta quel che vede l'uomo: infatti </a:t>
            </a:r>
            <a:r>
              <a:rPr lang="it-IT" sz="4100" b="1" dirty="0" smtClean="0"/>
              <a:t>l'uomo vede (con) l'apparenza, ma il Signore vede (con) il cuore</a:t>
            </a:r>
            <a:r>
              <a:rPr lang="it-IT" dirty="0" smtClean="0"/>
              <a:t>".</a:t>
            </a:r>
          </a:p>
          <a:p>
            <a:pPr>
              <a:buNone/>
            </a:pPr>
            <a:r>
              <a:rPr lang="it-IT" dirty="0" smtClean="0"/>
              <a:t> </a:t>
            </a:r>
            <a:r>
              <a:rPr lang="it-IT" baseline="30000" dirty="0" smtClean="0"/>
              <a:t>8</a:t>
            </a:r>
            <a:r>
              <a:rPr lang="it-IT" dirty="0" smtClean="0"/>
              <a:t>Iesse chiamò </a:t>
            </a:r>
            <a:r>
              <a:rPr lang="it-IT" dirty="0" err="1" smtClean="0"/>
              <a:t>Abinadàb</a:t>
            </a:r>
            <a:r>
              <a:rPr lang="it-IT" dirty="0" smtClean="0"/>
              <a:t> e lo presentò a Samuele, ma questi disse: "Nemmeno costui il Signore ha scelto". </a:t>
            </a:r>
            <a:r>
              <a:rPr lang="it-IT" baseline="30000" dirty="0" smtClean="0"/>
              <a:t>9</a:t>
            </a:r>
            <a:r>
              <a:rPr lang="it-IT" dirty="0" smtClean="0"/>
              <a:t>Iesse fece passare </a:t>
            </a:r>
            <a:r>
              <a:rPr lang="it-IT" dirty="0" err="1" smtClean="0"/>
              <a:t>Sammà</a:t>
            </a:r>
            <a:r>
              <a:rPr lang="it-IT" dirty="0" smtClean="0"/>
              <a:t> e quegli disse: "Nemmeno costui il Signore ha scelto". </a:t>
            </a:r>
            <a:r>
              <a:rPr lang="it-IT" baseline="30000" dirty="0" smtClean="0"/>
              <a:t>10</a:t>
            </a:r>
            <a:r>
              <a:rPr lang="it-IT" dirty="0" smtClean="0"/>
              <a:t>Iesse fece passare davanti a Samuele i suoi sette figli e Samuele ripeté a </a:t>
            </a:r>
            <a:r>
              <a:rPr lang="it-IT" dirty="0" err="1" smtClean="0"/>
              <a:t>Iesse</a:t>
            </a:r>
            <a:r>
              <a:rPr lang="it-IT" dirty="0" smtClean="0"/>
              <a:t>: "Il Signore non ha scelto nessuno di questi".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743324" cy="1470025"/>
          </a:xfrm>
        </p:spPr>
        <p:txBody>
          <a:bodyPr/>
          <a:lstStyle/>
          <a:p>
            <a:r>
              <a:rPr lang="it-IT" dirty="0" smtClean="0"/>
              <a:t>Marco </a:t>
            </a:r>
            <a:r>
              <a:rPr lang="it-IT" dirty="0" err="1" smtClean="0"/>
              <a:t>Mengoni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4786346" cy="17526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Credo negli esseri</a:t>
            </a:r>
          </a:p>
          <a:p>
            <a:r>
              <a:rPr lang="it-IT" dirty="0" smtClean="0"/>
              <a:t>umani</a:t>
            </a:r>
          </a:p>
          <a:p>
            <a:r>
              <a:rPr lang="it-IT" dirty="0" smtClean="0">
                <a:hlinkClick r:id="rId2" action="ppaction://hlinkfile"/>
              </a:rPr>
              <a:t>..\..\..\Music\02-Esseri umani.mp3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Risultati immagini per marco mengoni 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436467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baseline="30000" dirty="0" smtClean="0"/>
              <a:t>11</a:t>
            </a:r>
            <a:r>
              <a:rPr lang="it-IT" dirty="0" smtClean="0"/>
              <a:t>Samuele chiese a </a:t>
            </a:r>
            <a:r>
              <a:rPr lang="it-IT" dirty="0" err="1" smtClean="0"/>
              <a:t>Iesse</a:t>
            </a:r>
            <a:r>
              <a:rPr lang="it-IT" dirty="0" smtClean="0"/>
              <a:t>: "Sono qui tutti i giovani?". Rispose </a:t>
            </a:r>
            <a:r>
              <a:rPr lang="it-IT" dirty="0" err="1" smtClean="0"/>
              <a:t>Iesse</a:t>
            </a:r>
            <a:r>
              <a:rPr lang="it-IT" dirty="0" smtClean="0"/>
              <a:t>: "Rimane ancora</a:t>
            </a:r>
            <a:r>
              <a:rPr lang="it-IT" b="1" dirty="0" smtClean="0"/>
              <a:t> il più piccolo</a:t>
            </a:r>
            <a:r>
              <a:rPr lang="it-IT" dirty="0" smtClean="0"/>
              <a:t>, che ora sta a pascolare il gregge". Samuele disse a </a:t>
            </a:r>
            <a:r>
              <a:rPr lang="it-IT" dirty="0" err="1" smtClean="0"/>
              <a:t>Iesse</a:t>
            </a:r>
            <a:r>
              <a:rPr lang="it-IT" dirty="0" smtClean="0"/>
              <a:t>: "Manda a prenderlo, perché non ci metteremo a tavola prima che egli sia venuto qui". </a:t>
            </a:r>
            <a:r>
              <a:rPr lang="it-IT" baseline="30000" dirty="0" smtClean="0"/>
              <a:t>12</a:t>
            </a:r>
            <a:r>
              <a:rPr lang="it-IT" dirty="0" smtClean="0"/>
              <a:t>Lo mandò a chiamare e lo fece venire. </a:t>
            </a:r>
          </a:p>
          <a:p>
            <a:pPr>
              <a:buNone/>
            </a:pPr>
            <a:r>
              <a:rPr lang="it-IT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fulvo, con begli occhi e bello di aspetto</a:t>
            </a:r>
            <a:r>
              <a:rPr lang="it-IT" dirty="0" smtClean="0"/>
              <a:t>. </a:t>
            </a:r>
          </a:p>
          <a:p>
            <a:pPr>
              <a:buNone/>
            </a:pPr>
            <a:r>
              <a:rPr lang="it-IT" dirty="0" smtClean="0"/>
              <a:t>Disse il Signore: "</a:t>
            </a:r>
            <a:r>
              <a:rPr lang="it-IT" dirty="0" err="1" smtClean="0"/>
              <a:t>Àlzati</a:t>
            </a:r>
            <a:r>
              <a:rPr lang="it-IT" dirty="0" smtClean="0"/>
              <a:t> e ungilo: è lui!". </a:t>
            </a:r>
            <a:r>
              <a:rPr lang="it-IT" baseline="30000" dirty="0" smtClean="0"/>
              <a:t>13</a:t>
            </a:r>
            <a:r>
              <a:rPr lang="it-IT" dirty="0" smtClean="0"/>
              <a:t>Samuele prese il corno dell'olio e lo unse in mezzo ai suoi fratelli, e lo spirito del Signore irruppe su Davide da quel giorno in poi. Samuele si alzò e andò a Rama.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ytimg.com/vi/xc43oK-FgkA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605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799hDjYNzHk/TuaAWJim33I/AAAAAAAABPE/Sj7lYP6eZto/s1600/David+PlayingForSaul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712763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357166"/>
            <a:ext cx="84296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aseline="30000" dirty="0" smtClean="0"/>
              <a:t>1Sam</a:t>
            </a:r>
            <a:r>
              <a:rPr lang="it-IT" sz="2400" dirty="0" smtClean="0"/>
              <a:t> 16</a:t>
            </a:r>
            <a:r>
              <a:rPr lang="it-IT" sz="2400" baseline="30000" dirty="0" smtClean="0"/>
              <a:t>14</a:t>
            </a:r>
            <a:r>
              <a:rPr lang="it-IT" sz="2400" dirty="0" smtClean="0"/>
              <a:t>Lo spirito del Signore si era ritirato da Saul e cominciò a turbarlo un cattivo spirito, venuto dal Signore. </a:t>
            </a:r>
            <a:r>
              <a:rPr lang="it-IT" sz="2400" baseline="30000" dirty="0" smtClean="0"/>
              <a:t>15</a:t>
            </a:r>
            <a:r>
              <a:rPr lang="it-IT" sz="2400" dirty="0" smtClean="0"/>
              <a:t>Allora i servi di Saul gli dissero: "Ecco, un cattivo spirito di Dio ti turba. </a:t>
            </a:r>
            <a:r>
              <a:rPr lang="it-IT" sz="2400" baseline="30000" dirty="0" smtClean="0"/>
              <a:t>16</a:t>
            </a:r>
            <a:r>
              <a:rPr lang="it-IT" sz="2400" dirty="0" smtClean="0"/>
              <a:t>Comandi il signore nostro ai servi che gli stanno intorno e noi cercheremo un </a:t>
            </a:r>
            <a:r>
              <a:rPr lang="it-IT" sz="2400" b="1" dirty="0" smtClean="0"/>
              <a:t>uomo abile a suonare la cetra</a:t>
            </a:r>
            <a:r>
              <a:rPr lang="it-IT" sz="2400" dirty="0" smtClean="0"/>
              <a:t>. Quando il cattivo spirito di Dio sarà su di te, quegli metterà mano alla cetra e ti sentirai meglio". </a:t>
            </a:r>
          </a:p>
          <a:p>
            <a:r>
              <a:rPr lang="it-IT" sz="2400" baseline="30000" dirty="0" smtClean="0"/>
              <a:t>17</a:t>
            </a:r>
            <a:r>
              <a:rPr lang="it-IT" sz="2400" dirty="0" smtClean="0"/>
              <a:t>Saul rispose ai ministri: "Ebbene, cercatemi </a:t>
            </a:r>
            <a:r>
              <a:rPr lang="it-IT" sz="2800" i="1" dirty="0" smtClean="0"/>
              <a:t>un uomo che suoni bene e fatelo venire da me</a:t>
            </a:r>
            <a:r>
              <a:rPr lang="it-IT" sz="2400" dirty="0" smtClean="0"/>
              <a:t>". </a:t>
            </a:r>
          </a:p>
          <a:p>
            <a:r>
              <a:rPr lang="it-IT" sz="2400" baseline="30000" dirty="0" smtClean="0"/>
              <a:t>18</a:t>
            </a:r>
            <a:r>
              <a:rPr lang="it-IT" sz="2400" dirty="0" smtClean="0"/>
              <a:t>Rispose uno dei domestici: "Ecco, ho visto </a:t>
            </a:r>
            <a:r>
              <a:rPr lang="it-IT" sz="2400" u="sng" dirty="0" smtClean="0"/>
              <a:t>il figlio di </a:t>
            </a:r>
            <a:r>
              <a:rPr lang="it-IT" sz="2400" u="sng" dirty="0" err="1" smtClean="0"/>
              <a:t>Iesse</a:t>
            </a:r>
            <a:r>
              <a:rPr lang="it-IT" sz="2400" u="sng" dirty="0" smtClean="0"/>
              <a:t> il </a:t>
            </a:r>
            <a:r>
              <a:rPr lang="it-IT" sz="2400" u="sng" dirty="0" err="1" smtClean="0"/>
              <a:t>Betlemmita</a:t>
            </a:r>
            <a:r>
              <a:rPr lang="it-IT" sz="2400" dirty="0" smtClean="0"/>
              <a:t>: </a:t>
            </a:r>
          </a:p>
          <a:p>
            <a:r>
              <a:rPr lang="it-IT" sz="3200" b="1" dirty="0" smtClean="0"/>
              <a:t>egli sa suonare ed è forte e coraggioso, abile nelle armi, saggio di parole, di bell'aspetto, e il Signore è con lui</a:t>
            </a:r>
            <a:r>
              <a:rPr lang="it-IT" sz="2400" dirty="0" smtClean="0"/>
              <a:t>".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7/7d/Ernst_Josephson._-_David_och_Sa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92" y="214290"/>
            <a:ext cx="8623214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5911873"/>
          </a:xfrm>
        </p:spPr>
        <p:txBody>
          <a:bodyPr>
            <a:normAutofit fontScale="85000" lnSpcReduction="20000"/>
          </a:bodyPr>
          <a:lstStyle/>
          <a:p>
            <a:endParaRPr lang="it-IT" baseline="30000" dirty="0" smtClean="0"/>
          </a:p>
          <a:p>
            <a:pPr>
              <a:buNone/>
            </a:pPr>
            <a:r>
              <a:rPr lang="it-IT" baseline="30000" dirty="0" smtClean="0"/>
              <a:t>19</a:t>
            </a:r>
            <a:r>
              <a:rPr lang="it-IT" dirty="0" smtClean="0"/>
              <a:t>Saul mandò messaggeri a dire a </a:t>
            </a:r>
            <a:r>
              <a:rPr lang="it-IT" dirty="0" err="1" smtClean="0"/>
              <a:t>Iesse</a:t>
            </a:r>
            <a:r>
              <a:rPr lang="it-IT" dirty="0" smtClean="0"/>
              <a:t>: "Mandami tuo figlio Davide, quello che sta con il gregge". </a:t>
            </a:r>
            <a:r>
              <a:rPr lang="it-IT" baseline="30000" dirty="0" smtClean="0"/>
              <a:t>20</a:t>
            </a:r>
            <a:r>
              <a:rPr lang="it-IT" dirty="0" smtClean="0"/>
              <a:t>Iesse prese un asino, del pane, un otre di vino e un capretto e, per mezzo di Davide, suo figlio, li inviò a Saul. </a:t>
            </a:r>
            <a:r>
              <a:rPr lang="it-IT" baseline="30000" dirty="0" smtClean="0"/>
              <a:t>21</a:t>
            </a:r>
            <a:r>
              <a:rPr lang="it-IT" dirty="0" smtClean="0"/>
              <a:t>Davide giunse da Saul e cominciò a stare alla sua presenza. </a:t>
            </a:r>
          </a:p>
          <a:p>
            <a:endParaRPr lang="it-IT" sz="3600" i="1" u="sng" dirty="0" smtClean="0"/>
          </a:p>
          <a:p>
            <a:pPr>
              <a:buNone/>
            </a:pPr>
            <a:r>
              <a:rPr lang="it-IT" sz="3600" i="1" u="sng" dirty="0" smtClean="0"/>
              <a:t>Questi gli si affezionò molto ed egli divenne suo scudiero</a:t>
            </a:r>
            <a:r>
              <a:rPr lang="it-IT" dirty="0" smtClean="0"/>
              <a:t>. </a:t>
            </a:r>
          </a:p>
          <a:p>
            <a:endParaRPr lang="it-IT" dirty="0" smtClean="0"/>
          </a:p>
          <a:p>
            <a:pPr>
              <a:buNone/>
            </a:pPr>
            <a:r>
              <a:rPr lang="it-IT" baseline="30000" dirty="0" smtClean="0"/>
              <a:t>22</a:t>
            </a:r>
            <a:r>
              <a:rPr lang="it-IT" dirty="0" smtClean="0"/>
              <a:t>E Saul mandò a dire a </a:t>
            </a:r>
            <a:r>
              <a:rPr lang="it-IT" dirty="0" err="1" smtClean="0"/>
              <a:t>Iesse</a:t>
            </a:r>
            <a:r>
              <a:rPr lang="it-IT" dirty="0" smtClean="0"/>
              <a:t>: "Rimanga Davide con me, perché ha trovato grazia ai miei occhi". </a:t>
            </a:r>
            <a:r>
              <a:rPr lang="it-IT" baseline="30000" dirty="0" smtClean="0"/>
              <a:t>23</a:t>
            </a:r>
            <a:r>
              <a:rPr lang="it-IT" dirty="0" smtClean="0"/>
              <a:t>Quando dunque lo spirito di Dio era su Saul, Davide prendeva in mano la cetra e suonava: Saul si calmava e si sentiva meglio e lo spirito cattivo si ritirava da lui.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mezzo alla valle: </a:t>
            </a:r>
            <a:br>
              <a:rPr lang="it-I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Davide – Saul e Golia</a:t>
            </a:r>
            <a:endParaRPr lang="it-IT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08927" cy="1214446"/>
          </a:xfrm>
        </p:spPr>
        <p:txBody>
          <a:bodyPr/>
          <a:lstStyle/>
          <a:p>
            <a:pPr algn="ctr"/>
            <a:r>
              <a:rPr lang="it-IT" dirty="0" smtClean="0"/>
              <a:t>“text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the </a:t>
            </a:r>
            <a:r>
              <a:rPr lang="it-IT" dirty="0" err="1" smtClean="0"/>
              <a:t>event</a:t>
            </a:r>
            <a:r>
              <a:rPr lang="it-IT" dirty="0" smtClean="0"/>
              <a:t>’’ </a:t>
            </a:r>
            <a:br>
              <a:rPr lang="it-IT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Grabbe</a:t>
            </a:r>
            <a:r>
              <a:rPr lang="it-IT" sz="2800" dirty="0" smtClean="0"/>
              <a:t>, 1998)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5918" y="1779687"/>
            <a:ext cx="71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600" dirty="0" smtClean="0"/>
              <a:t> Travaglio di composizione</a:t>
            </a:r>
          </a:p>
          <a:p>
            <a:pPr marL="342900" indent="-342900">
              <a:buAutoNum type="arabicPeriod"/>
            </a:pPr>
            <a:r>
              <a:rPr lang="it-IT" sz="3600" dirty="0" smtClean="0"/>
              <a:t> Contraddizioni e doppioni</a:t>
            </a:r>
          </a:p>
          <a:p>
            <a:pPr marL="342900" indent="-342900">
              <a:buAutoNum type="arabicPeriod"/>
            </a:pPr>
            <a:r>
              <a:rPr lang="it-IT" sz="3600" dirty="0" smtClean="0"/>
              <a:t> Intreccio di visioni diverse</a:t>
            </a:r>
          </a:p>
          <a:p>
            <a:pPr marL="342900" indent="-342900">
              <a:buAutoNum type="arabicPeriod"/>
            </a:pPr>
            <a:r>
              <a:rPr lang="it-IT" sz="3600" dirty="0" smtClean="0"/>
              <a:t> Colore dei personaggi (</a:t>
            </a:r>
            <a:r>
              <a:rPr lang="it-IT" sz="3600" i="1" dirty="0" smtClean="0"/>
              <a:t>piatti</a:t>
            </a:r>
            <a:r>
              <a:rPr lang="it-IT" sz="3600" dirty="0" smtClean="0"/>
              <a:t> o </a:t>
            </a:r>
            <a:r>
              <a:rPr lang="it-IT" sz="3600" i="1" dirty="0" smtClean="0"/>
              <a:t>rotondi</a:t>
            </a:r>
            <a:r>
              <a:rPr lang="it-IT" sz="3600" dirty="0" smtClean="0"/>
              <a:t>)</a:t>
            </a:r>
          </a:p>
          <a:p>
            <a:pPr marL="342900" indent="-342900">
              <a:buAutoNum type="arabicPeriod"/>
            </a:pPr>
            <a:r>
              <a:rPr lang="it-IT" sz="3600" dirty="0" smtClean="0"/>
              <a:t> Testo di lunghezza differente tra BHS e </a:t>
            </a:r>
            <a:r>
              <a:rPr lang="it-IT" sz="3600" dirty="0" err="1" smtClean="0"/>
              <a:t>LXX</a:t>
            </a:r>
            <a:endParaRPr lang="it-IT" sz="3600" dirty="0" smtClean="0"/>
          </a:p>
          <a:p>
            <a:pPr marL="342900" indent="-342900">
              <a:buAutoNum type="arabicPeriod"/>
            </a:pPr>
            <a:r>
              <a:rPr lang="it-IT" sz="3600" dirty="0" smtClean="0"/>
              <a:t> Autore introspettivo +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telling</a:t>
            </a:r>
            <a:r>
              <a:rPr lang="it-IT" sz="3600" i="1" dirty="0" smtClean="0"/>
              <a:t> </a:t>
            </a:r>
            <a:r>
              <a:rPr lang="it-IT" sz="3600" dirty="0" smtClean="0"/>
              <a:t>o </a:t>
            </a:r>
            <a:r>
              <a:rPr lang="it-IT" sz="3600" i="1" dirty="0" err="1" smtClean="0"/>
              <a:t>showing</a:t>
            </a:r>
            <a:endParaRPr lang="it-IT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.ytimg.com/vi/FHJNHPMiods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21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1Sam 17,1-3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1</a:t>
            </a:r>
            <a:r>
              <a:rPr lang="it-IT" dirty="0" smtClean="0"/>
              <a:t> I Filistei radunarono di nuovo le loro truppe per la guerra, si radunarono a </a:t>
            </a:r>
            <a:r>
              <a:rPr lang="it-IT" dirty="0" err="1" smtClean="0"/>
              <a:t>Soco</a:t>
            </a:r>
            <a:r>
              <a:rPr lang="it-IT" dirty="0" smtClean="0"/>
              <a:t> di Giuda e si accamparono tra </a:t>
            </a:r>
            <a:r>
              <a:rPr lang="it-IT" dirty="0" err="1" smtClean="0"/>
              <a:t>Soco</a:t>
            </a:r>
            <a:r>
              <a:rPr lang="it-IT" dirty="0" smtClean="0"/>
              <a:t> e </a:t>
            </a:r>
            <a:r>
              <a:rPr lang="it-IT" dirty="0" err="1" smtClean="0"/>
              <a:t>Azekà</a:t>
            </a:r>
            <a:r>
              <a:rPr lang="it-IT" dirty="0" smtClean="0"/>
              <a:t>, a </a:t>
            </a:r>
            <a:r>
              <a:rPr lang="it-IT" dirty="0" err="1" smtClean="0"/>
              <a:t>Efes-Dammìm</a:t>
            </a:r>
            <a:r>
              <a:rPr lang="it-IT" dirty="0" smtClean="0"/>
              <a:t>. </a:t>
            </a:r>
          </a:p>
          <a:p>
            <a:pPr>
              <a:buNone/>
            </a:pPr>
            <a:r>
              <a:rPr lang="it-IT" baseline="30000" dirty="0" smtClean="0"/>
              <a:t>2</a:t>
            </a:r>
            <a:r>
              <a:rPr lang="it-IT" dirty="0" smtClean="0"/>
              <a:t>Anche Saul e gli Israeliti si radunarono e si accamparono nella valle del Terebinto e si schierarono a battaglia contro i Filistei. </a:t>
            </a:r>
          </a:p>
          <a:p>
            <a:pPr>
              <a:buNone/>
            </a:pPr>
            <a:r>
              <a:rPr lang="it-IT" baseline="30000" dirty="0" smtClean="0"/>
              <a:t>3</a:t>
            </a:r>
            <a:r>
              <a:rPr lang="it-IT" dirty="0" smtClean="0"/>
              <a:t>I Filistei stavano sul monte da una parte, e Israele sul monte dall'altra parte, e in mezzo c'era la valle.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Esseri umani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 fontAlgn="base"/>
            <a:r>
              <a:rPr lang="it-IT" dirty="0" smtClean="0"/>
              <a:t>Oggi la gente ti giudica,</a:t>
            </a:r>
            <a:br>
              <a:rPr lang="it-IT" dirty="0" smtClean="0"/>
            </a:br>
            <a:r>
              <a:rPr lang="it-IT" dirty="0" smtClean="0"/>
              <a:t>per quale immagine hai.</a:t>
            </a:r>
            <a:br>
              <a:rPr lang="it-IT" dirty="0" smtClean="0"/>
            </a:br>
            <a:r>
              <a:rPr lang="it-IT" dirty="0" smtClean="0"/>
              <a:t>Vede soltanto le maschere,</a:t>
            </a:r>
            <a:br>
              <a:rPr lang="it-IT" dirty="0" smtClean="0"/>
            </a:br>
            <a:r>
              <a:rPr lang="it-IT" dirty="0" smtClean="0"/>
              <a:t>non sa nemmeno chi sei.</a:t>
            </a:r>
          </a:p>
          <a:p>
            <a:pPr fontAlgn="base"/>
            <a:r>
              <a:rPr lang="it-IT" dirty="0" smtClean="0"/>
              <a:t>Devi mostrarti invincibile,</a:t>
            </a:r>
            <a:br>
              <a:rPr lang="it-IT" dirty="0" smtClean="0"/>
            </a:br>
            <a:r>
              <a:rPr lang="it-IT" dirty="0" smtClean="0"/>
              <a:t>collezionare trofei.</a:t>
            </a:r>
            <a:br>
              <a:rPr lang="it-IT" dirty="0" smtClean="0"/>
            </a:br>
            <a:r>
              <a:rPr lang="it-IT" dirty="0" smtClean="0"/>
              <a:t>Ma quando piangi in silenzio,</a:t>
            </a:r>
            <a:br>
              <a:rPr lang="it-IT" dirty="0" smtClean="0"/>
            </a:br>
            <a:r>
              <a:rPr lang="it-IT" dirty="0" smtClean="0"/>
              <a:t>scopri davvero chi sei.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dirty="0" smtClean="0"/>
              <a:t>Credo negli esseri umani.</a:t>
            </a:r>
            <a:br>
              <a:rPr lang="it-IT" dirty="0" smtClean="0"/>
            </a:br>
            <a:r>
              <a:rPr lang="it-IT" dirty="0" smtClean="0"/>
              <a:t>Credo negli esseri umani.</a:t>
            </a:r>
            <a:br>
              <a:rPr lang="it-IT" dirty="0" smtClean="0"/>
            </a:br>
            <a:r>
              <a:rPr lang="it-IT" dirty="0" smtClean="0"/>
              <a:t>Credo negli esseri umani</a:t>
            </a:r>
            <a:br>
              <a:rPr lang="it-IT" dirty="0" smtClean="0"/>
            </a:br>
            <a:r>
              <a:rPr lang="it-IT" dirty="0" smtClean="0"/>
              <a:t>che hanno coraggio,</a:t>
            </a:r>
            <a:br>
              <a:rPr lang="it-IT" dirty="0" smtClean="0"/>
            </a:br>
            <a:r>
              <a:rPr lang="it-IT" dirty="0" smtClean="0"/>
              <a:t>coraggio di essere umani</a:t>
            </a:r>
          </a:p>
          <a:p>
            <a:pPr fontAlgn="base"/>
            <a:r>
              <a:rPr lang="it-IT" dirty="0" smtClean="0"/>
              <a:t>Credo negli esseri umani.</a:t>
            </a:r>
            <a:br>
              <a:rPr lang="it-IT" dirty="0" smtClean="0"/>
            </a:br>
            <a:r>
              <a:rPr lang="it-IT" dirty="0" smtClean="0"/>
              <a:t>Credo negli esseri umani.</a:t>
            </a:r>
            <a:br>
              <a:rPr lang="it-IT" dirty="0" smtClean="0"/>
            </a:br>
            <a:r>
              <a:rPr lang="it-IT" dirty="0" smtClean="0"/>
              <a:t>credo negli esseri umani</a:t>
            </a:r>
            <a:br>
              <a:rPr lang="it-IT" dirty="0" smtClean="0"/>
            </a:br>
            <a:r>
              <a:rPr lang="it-IT" dirty="0" smtClean="0"/>
              <a:t>che hanno coraggio,</a:t>
            </a:r>
            <a:br>
              <a:rPr lang="it-IT" dirty="0" smtClean="0"/>
            </a:br>
            <a:r>
              <a:rPr lang="it-IT" dirty="0" smtClean="0"/>
              <a:t>coraggio di essere umani.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edia.gamesblog.it/t/tot/total-war-rome-ii-29-06-2013/th/total-war-rome-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43325" cy="4424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it-IT" dirty="0" smtClean="0"/>
              <a:t>1Sam 17,4-11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baseline="30000" dirty="0" smtClean="0"/>
              <a:t>4</a:t>
            </a:r>
            <a:r>
              <a:rPr lang="it-IT" dirty="0" smtClean="0"/>
              <a:t>Dall'accampamento dei Filistei uscì uno sfidante, chiamato </a:t>
            </a:r>
            <a:r>
              <a:rPr lang="it-IT" b="1" dirty="0" smtClean="0"/>
              <a:t>Golia, di </a:t>
            </a:r>
            <a:r>
              <a:rPr lang="it-IT" b="1" dirty="0" err="1" smtClean="0"/>
              <a:t>Gat</a:t>
            </a:r>
            <a:r>
              <a:rPr lang="it-IT" dirty="0" smtClean="0"/>
              <a:t>; </a:t>
            </a:r>
            <a:r>
              <a:rPr lang="it-IT" b="1" dirty="0" smtClean="0"/>
              <a:t>era alto sei cubiti e un palmo </a:t>
            </a:r>
            <a:r>
              <a:rPr lang="it-IT" dirty="0" smtClean="0"/>
              <a:t>(45 cm x 6 + 7,5 = 277,5 cm). </a:t>
            </a:r>
          </a:p>
          <a:p>
            <a:pPr>
              <a:buNone/>
            </a:pPr>
            <a:r>
              <a:rPr lang="it-IT" baseline="30000" dirty="0" smtClean="0"/>
              <a:t>5</a:t>
            </a:r>
            <a:r>
              <a:rPr lang="it-IT" dirty="0" smtClean="0"/>
              <a:t>Aveva in testa un elmo di bronzo ed era rivestito di una corazza a piastre, il cui peso era di cinquemila sicli di bronzo (11,4 g x 5000 = 57 Kg). </a:t>
            </a:r>
          </a:p>
          <a:p>
            <a:pPr>
              <a:buNone/>
            </a:pPr>
            <a:r>
              <a:rPr lang="it-IT" baseline="30000" dirty="0" smtClean="0"/>
              <a:t>6</a:t>
            </a:r>
            <a:r>
              <a:rPr lang="it-IT" dirty="0" smtClean="0"/>
              <a:t>Portava alle gambe schinieri di bronzo e un giavellotto di bronzo tra le spalle. </a:t>
            </a:r>
          </a:p>
          <a:p>
            <a:pPr>
              <a:buNone/>
            </a:pPr>
            <a:r>
              <a:rPr lang="it-IT" baseline="30000" dirty="0" smtClean="0"/>
              <a:t>7</a:t>
            </a:r>
            <a:r>
              <a:rPr lang="it-IT" dirty="0" smtClean="0"/>
              <a:t>L'asta della sua lancia era come un cilindro di tessitori e la punta dell'asta pesava seicento sicli di ferro (6,840 Kg); davanti a lui avanzava il suo scudiero.</a:t>
            </a:r>
          </a:p>
          <a:p>
            <a:pPr>
              <a:buNone/>
            </a:pPr>
            <a:r>
              <a:rPr lang="it-IT" baseline="30000" dirty="0" smtClean="0"/>
              <a:t>8</a:t>
            </a:r>
            <a:r>
              <a:rPr lang="it-IT" dirty="0" smtClean="0"/>
              <a:t>Egli si fermò e gridò alle schiere d'Israele: "</a:t>
            </a:r>
            <a:r>
              <a:rPr lang="it-IT" b="1" dirty="0" smtClean="0"/>
              <a:t>Perché siete usciti e vi siete schierati a battaglia? Non sono io Filisteo e voi servi di Saul? Sceglietevi un uomo che scenda contro di me</a:t>
            </a:r>
            <a:r>
              <a:rPr lang="it-IT" dirty="0" smtClean="0"/>
              <a:t>. </a:t>
            </a:r>
          </a:p>
          <a:p>
            <a:pPr>
              <a:buNone/>
            </a:pPr>
            <a:r>
              <a:rPr lang="it-IT" baseline="30000" dirty="0" smtClean="0"/>
              <a:t>9</a:t>
            </a:r>
            <a:r>
              <a:rPr lang="it-IT" dirty="0" smtClean="0"/>
              <a:t>Se sarà capace di combattere con me e mi abbatterà, noi saremo vostri servi. Se invece prevarrò io su di lui e lo abbatterò, sarete voi nostri servi e ci servirete". </a:t>
            </a:r>
          </a:p>
          <a:p>
            <a:pPr>
              <a:buNone/>
            </a:pPr>
            <a:r>
              <a:rPr lang="it-IT" baseline="30000" dirty="0" smtClean="0"/>
              <a:t>10</a:t>
            </a:r>
            <a:r>
              <a:rPr lang="it-IT" dirty="0" smtClean="0"/>
              <a:t>Il Filisteo aggiungeva: "</a:t>
            </a:r>
            <a:r>
              <a:rPr lang="it-IT" b="1" dirty="0" smtClean="0"/>
              <a:t>Oggi ho sfidato le schiere d'Israele. Datemi un uomo e combatteremo insieme</a:t>
            </a:r>
            <a:r>
              <a:rPr lang="it-IT" dirty="0" smtClean="0"/>
              <a:t>". </a:t>
            </a:r>
          </a:p>
          <a:p>
            <a:pPr>
              <a:buNone/>
            </a:pPr>
            <a:r>
              <a:rPr lang="it-IT" baseline="30000" dirty="0" smtClean="0"/>
              <a:t>11</a:t>
            </a: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e tutto Israele udirono le parole del Filisteo; </a:t>
            </a:r>
          </a:p>
          <a:p>
            <a:pPr>
              <a:buNone/>
            </a:pPr>
            <a:r>
              <a:rPr lang="it-IT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rimasero sconvolti ed ebbero grande paura.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danielesalamone.altervista.org/wp-content/uploads/2015/02/piante-o-uomo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1279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1Sam 17,12-15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64399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12</a:t>
            </a:r>
            <a:r>
              <a:rPr lang="it-IT" dirty="0" smtClean="0"/>
              <a:t>Davide era figlio di un </a:t>
            </a:r>
            <a:r>
              <a:rPr lang="it-IT" dirty="0" err="1" smtClean="0"/>
              <a:t>Efrateo</a:t>
            </a:r>
            <a:r>
              <a:rPr lang="it-IT" dirty="0" smtClean="0"/>
              <a:t> di Betlemme di Giuda chiamato </a:t>
            </a:r>
            <a:r>
              <a:rPr lang="it-IT" dirty="0" err="1" smtClean="0"/>
              <a:t>Iesse</a:t>
            </a:r>
            <a:r>
              <a:rPr lang="it-IT" dirty="0" smtClean="0"/>
              <a:t>, che aveva otto figli. Al tempo di Saul, quest'uomo era un vecchio avanzato negli anni. </a:t>
            </a:r>
          </a:p>
          <a:p>
            <a:pPr>
              <a:buNone/>
            </a:pPr>
            <a:r>
              <a:rPr lang="it-IT" baseline="30000" dirty="0" smtClean="0"/>
              <a:t>13</a:t>
            </a:r>
            <a:r>
              <a:rPr lang="it-IT" u="sng" dirty="0" smtClean="0"/>
              <a:t>I tre figli maggiori </a:t>
            </a:r>
            <a:r>
              <a:rPr lang="it-IT" dirty="0" smtClean="0"/>
              <a:t>di </a:t>
            </a:r>
            <a:r>
              <a:rPr lang="it-IT" dirty="0" err="1" smtClean="0"/>
              <a:t>Iesse</a:t>
            </a:r>
            <a:r>
              <a:rPr lang="it-IT" dirty="0" smtClean="0"/>
              <a:t> erano andati con Saul in guerra. Di questi tre figli, che erano andati in guerra, il maggiore si chiamava </a:t>
            </a:r>
            <a:r>
              <a:rPr lang="it-IT" b="1" dirty="0" err="1" smtClean="0"/>
              <a:t>Eliàb</a:t>
            </a:r>
            <a:r>
              <a:rPr lang="it-IT" dirty="0" smtClean="0"/>
              <a:t>, il secondo </a:t>
            </a:r>
            <a:r>
              <a:rPr lang="it-IT" b="1" dirty="0" err="1" smtClean="0"/>
              <a:t>Abinadàb</a:t>
            </a:r>
            <a:r>
              <a:rPr lang="it-IT" dirty="0" smtClean="0"/>
              <a:t>, il terzo </a:t>
            </a:r>
            <a:r>
              <a:rPr lang="it-IT" b="1" dirty="0" err="1" smtClean="0"/>
              <a:t>Sammà</a:t>
            </a:r>
            <a:r>
              <a:rPr lang="it-IT" dirty="0" smtClean="0"/>
              <a:t>. </a:t>
            </a:r>
          </a:p>
          <a:p>
            <a:pPr>
              <a:buNone/>
            </a:pPr>
            <a:r>
              <a:rPr lang="it-IT" baseline="30000" dirty="0" smtClean="0"/>
              <a:t>14</a:t>
            </a:r>
            <a:r>
              <a:rPr lang="it-IT" dirty="0" smtClean="0"/>
              <a:t>Davide era ancora giovane quando questi tre più grandi erano andati dietro a Saul. </a:t>
            </a:r>
          </a:p>
          <a:p>
            <a:pPr>
              <a:buNone/>
            </a:pPr>
            <a:r>
              <a:rPr lang="it-IT" baseline="30000" dirty="0" smtClean="0"/>
              <a:t>15</a:t>
            </a:r>
            <a:r>
              <a:rPr lang="it-IT" b="1" dirty="0" smtClean="0"/>
              <a:t>Egli andava e veniva dal seguito di Saul </a:t>
            </a:r>
            <a:r>
              <a:rPr lang="it-IT" dirty="0" smtClean="0"/>
              <a:t>e pascolava il gregge di suo padre a Betlemme.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icsrizzoli.it/michelangelo/sites/default/files/images/David_Donatello_450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32766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it-IT" dirty="0" smtClean="0"/>
              <a:t>1Sam 17,16-20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16</a:t>
            </a:r>
            <a:r>
              <a:rPr lang="it-IT" dirty="0" smtClean="0"/>
              <a:t>Il </a:t>
            </a:r>
            <a:r>
              <a:rPr lang="it-IT" b="1" dirty="0" smtClean="0"/>
              <a:t>Filisteo</a:t>
            </a:r>
            <a:r>
              <a:rPr lang="it-IT" dirty="0" smtClean="0"/>
              <a:t> si avvicinava mattina e sera; continuò così per </a:t>
            </a:r>
            <a:r>
              <a:rPr lang="it-IT" u="sng" dirty="0" smtClean="0"/>
              <a:t>quaranta giorni</a:t>
            </a:r>
            <a:r>
              <a:rPr lang="it-IT" dirty="0" smtClean="0"/>
              <a:t>. </a:t>
            </a:r>
          </a:p>
          <a:p>
            <a:pPr>
              <a:buNone/>
            </a:pPr>
            <a:r>
              <a:rPr lang="it-IT" baseline="30000" dirty="0" smtClean="0"/>
              <a:t>17</a:t>
            </a:r>
            <a:r>
              <a:rPr lang="it-IT" dirty="0" smtClean="0"/>
              <a:t>Ora </a:t>
            </a:r>
            <a:r>
              <a:rPr lang="it-IT" dirty="0" err="1" smtClean="0"/>
              <a:t>Iesse</a:t>
            </a:r>
            <a:r>
              <a:rPr lang="it-IT" dirty="0" smtClean="0"/>
              <a:t> disse a </a:t>
            </a:r>
            <a:r>
              <a:rPr lang="it-IT" b="1" dirty="0" smtClean="0"/>
              <a:t>Davide</a:t>
            </a:r>
            <a:r>
              <a:rPr lang="it-IT" dirty="0" smtClean="0"/>
              <a:t>, suo figlio: "Prendi per i tuoi fratelli questa misura di grano tostato e questi dieci pani e corri dai tuoi fratelli nell'accampamento. </a:t>
            </a:r>
          </a:p>
          <a:p>
            <a:pPr>
              <a:buNone/>
            </a:pPr>
            <a:r>
              <a:rPr lang="it-IT" baseline="30000" dirty="0" smtClean="0"/>
              <a:t>18</a:t>
            </a:r>
            <a:r>
              <a:rPr lang="it-IT" dirty="0" smtClean="0"/>
              <a:t>Al comandante di migliaia porterai invece queste dieci forme di formaggio. </a:t>
            </a:r>
            <a:r>
              <a:rPr lang="it-IT" dirty="0" err="1" smtClean="0"/>
              <a:t>Infórmati</a:t>
            </a:r>
            <a:r>
              <a:rPr lang="it-IT" dirty="0" smtClean="0"/>
              <a:t> della salute dei tuoi fratelli e prendi la loro paga. </a:t>
            </a:r>
          </a:p>
          <a:p>
            <a:pPr>
              <a:buNone/>
            </a:pPr>
            <a:r>
              <a:rPr lang="it-IT" baseline="30000" dirty="0" smtClean="0"/>
              <a:t>19</a:t>
            </a:r>
            <a:r>
              <a:rPr lang="it-IT" dirty="0" smtClean="0"/>
              <a:t>Essi con </a:t>
            </a:r>
            <a:r>
              <a:rPr lang="it-IT" b="1" dirty="0" smtClean="0"/>
              <a:t>Saul</a:t>
            </a:r>
            <a:r>
              <a:rPr lang="it-IT" dirty="0" smtClean="0"/>
              <a:t> e tutto l'esercito d'Israele sono nella valle del Terebinto, a combattere contro i Filistei". </a:t>
            </a:r>
          </a:p>
          <a:p>
            <a:pPr>
              <a:buNone/>
            </a:pPr>
            <a:r>
              <a:rPr lang="it-IT" b="1" baseline="30000" dirty="0" smtClean="0"/>
              <a:t>20</a:t>
            </a:r>
            <a:r>
              <a:rPr lang="it-IT" b="1" dirty="0" smtClean="0"/>
              <a:t>Davide</a:t>
            </a:r>
            <a:r>
              <a:rPr lang="it-IT" dirty="0" smtClean="0"/>
              <a:t> si alzò di buon mattino: lasciò il gregge a un guardiano, prese il carico e partì come gli aveva ordinato </a:t>
            </a:r>
            <a:r>
              <a:rPr lang="it-IT" dirty="0" err="1" smtClean="0"/>
              <a:t>Iesse</a:t>
            </a:r>
            <a:r>
              <a:rPr lang="it-IT" dirty="0" smtClean="0"/>
              <a:t>. Arrivò ai carriaggi quando le truppe uscivano per schierarsi e lanciavano il grido di guerra.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archart.it/wp-content/uploads/2010/07/battaglia-plat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57166"/>
            <a:ext cx="8488721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/>
          </a:bodyPr>
          <a:lstStyle/>
          <a:p>
            <a:r>
              <a:rPr lang="it-IT" dirty="0" smtClean="0"/>
              <a:t>1Sam 17,21-24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64399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21</a:t>
            </a:r>
            <a:r>
              <a:rPr lang="it-IT" dirty="0" smtClean="0"/>
              <a:t>Si disposero in ordine Israele e i Filistei: schiera contro schiera. </a:t>
            </a:r>
          </a:p>
          <a:p>
            <a:pPr>
              <a:buNone/>
            </a:pPr>
            <a:r>
              <a:rPr lang="it-IT" b="1" baseline="30000" dirty="0" smtClean="0"/>
              <a:t>22</a:t>
            </a:r>
            <a:r>
              <a:rPr lang="it-IT" b="1" dirty="0" smtClean="0"/>
              <a:t>Davide</a:t>
            </a:r>
            <a:r>
              <a:rPr lang="it-IT" dirty="0" smtClean="0"/>
              <a:t> si liberò dei </a:t>
            </a:r>
            <a:r>
              <a:rPr lang="it-IT" b="1" i="1" u="sng" dirty="0" smtClean="0"/>
              <a:t>bagagli</a:t>
            </a:r>
            <a:r>
              <a:rPr lang="it-IT" dirty="0" smtClean="0"/>
              <a:t> consegnandoli al custode, poi corse allo schieramento e domandò ai suoi fratelli se stavano bene. </a:t>
            </a:r>
          </a:p>
          <a:p>
            <a:pPr>
              <a:buNone/>
            </a:pPr>
            <a:r>
              <a:rPr lang="it-IT" baseline="30000" dirty="0" smtClean="0"/>
              <a:t>23</a:t>
            </a:r>
            <a:r>
              <a:rPr lang="it-IT" dirty="0" smtClean="0"/>
              <a:t>Mentre egli parlava con loro, ecco lo sfidante, chiamato </a:t>
            </a:r>
            <a:r>
              <a:rPr lang="it-IT" b="1" dirty="0" smtClean="0"/>
              <a:t>Golia il Filisteo, di </a:t>
            </a:r>
            <a:r>
              <a:rPr lang="it-IT" b="1" dirty="0" err="1" smtClean="0"/>
              <a:t>Gat</a:t>
            </a:r>
            <a:r>
              <a:rPr lang="it-IT" dirty="0" smtClean="0"/>
              <a:t>. </a:t>
            </a:r>
          </a:p>
          <a:p>
            <a:pPr>
              <a:buNone/>
            </a:pPr>
            <a:r>
              <a:rPr lang="it-IT" dirty="0" smtClean="0"/>
              <a:t>Avanzava dalle schiere filistee e tornò a dire le sue solite parole e </a:t>
            </a:r>
            <a:r>
              <a:rPr lang="it-IT" u="sng" dirty="0" smtClean="0"/>
              <a:t>Davide le intese</a:t>
            </a:r>
            <a:r>
              <a:rPr lang="it-IT" dirty="0" smtClean="0"/>
              <a:t>. </a:t>
            </a:r>
          </a:p>
          <a:p>
            <a:pPr>
              <a:buNone/>
            </a:pPr>
            <a:r>
              <a:rPr lang="it-IT" baseline="30000" dirty="0" smtClean="0"/>
              <a:t>24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gli Israeliti, quando lo videro, fuggirono davanti a lui ed ebbero grande paura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it-IT" dirty="0" smtClean="0"/>
              <a:t>1Sam 17,25-27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64399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25</a:t>
            </a:r>
            <a:r>
              <a:rPr lang="it-IT" dirty="0" smtClean="0"/>
              <a:t>Ora un Israelita disse: "Vedete quest'uomo che avanza? Viene a sfidare Israele. </a:t>
            </a:r>
            <a:r>
              <a:rPr lang="it-IT" i="1" dirty="0" smtClean="0"/>
              <a:t>Chiunque lo abbatterà, il re lo colmerà di ricchezze, gli darà in moglie sua figlia ed esenterà la casa di suo padre da ogni gravame in Israele</a:t>
            </a:r>
            <a:r>
              <a:rPr lang="it-IT" dirty="0" smtClean="0"/>
              <a:t>". </a:t>
            </a:r>
          </a:p>
          <a:p>
            <a:pPr>
              <a:buNone/>
            </a:pPr>
            <a:r>
              <a:rPr lang="it-IT" baseline="30000" dirty="0" smtClean="0"/>
              <a:t>26</a:t>
            </a:r>
            <a:r>
              <a:rPr lang="it-IT" dirty="0" smtClean="0"/>
              <a:t>Davide domandava agli uomini che gli stavano attorno: "</a:t>
            </a:r>
            <a:r>
              <a:rPr lang="it-IT" b="1" dirty="0" smtClean="0"/>
              <a:t>Che faranno dunque all'uomo che abbatterà questo Filisteo e farà cessare la vergogna da Israele? E chi è mai questo Filisteo incirconciso per sfidare le schiere del Dio vivente</a:t>
            </a:r>
            <a:r>
              <a:rPr lang="it-IT" dirty="0" smtClean="0"/>
              <a:t>?". </a:t>
            </a:r>
          </a:p>
          <a:p>
            <a:pPr>
              <a:buNone/>
            </a:pPr>
            <a:r>
              <a:rPr lang="it-IT" baseline="30000" dirty="0" smtClean="0"/>
              <a:t>27</a:t>
            </a:r>
            <a:r>
              <a:rPr lang="it-IT" dirty="0" smtClean="0"/>
              <a:t>Tutti gli rispondevano la stessa cosa: </a:t>
            </a:r>
          </a:p>
          <a:p>
            <a:pPr>
              <a:buNone/>
            </a:pPr>
            <a:r>
              <a:rPr lang="it-IT" dirty="0" smtClean="0"/>
              <a:t>"Così e così si farà all'uomo che lo abbatterà".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it-IT" dirty="0" smtClean="0"/>
              <a:t>1Sam 17,28-30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28</a:t>
            </a:r>
            <a:r>
              <a:rPr lang="it-IT" dirty="0" smtClean="0"/>
              <a:t>Lo sentì </a:t>
            </a:r>
            <a:r>
              <a:rPr lang="it-IT" b="1" dirty="0" err="1" smtClean="0"/>
              <a:t>Eliàb</a:t>
            </a:r>
            <a:r>
              <a:rPr lang="it-IT" dirty="0" smtClean="0"/>
              <a:t>, suo fratello maggiore, mentre parlava con quegli uomini, ed </a:t>
            </a:r>
            <a:r>
              <a:rPr lang="it-IT" b="1" dirty="0" err="1" smtClean="0"/>
              <a:t>Eliàb</a:t>
            </a:r>
            <a:r>
              <a:rPr lang="it-IT" dirty="0" smtClean="0"/>
              <a:t> si irritò con </a:t>
            </a:r>
            <a:r>
              <a:rPr lang="it-IT" u="sng" dirty="0" smtClean="0"/>
              <a:t>Davide</a:t>
            </a:r>
            <a:r>
              <a:rPr lang="it-IT" dirty="0" smtClean="0"/>
              <a:t> e gli disse: </a:t>
            </a:r>
          </a:p>
          <a:p>
            <a:pPr>
              <a:buNone/>
            </a:pPr>
            <a:r>
              <a:rPr lang="it-IT" dirty="0" smtClean="0"/>
              <a:t>"Ma perché sei venuto giù e a chi hai lasciato quelle poche pecore nel deserto? </a:t>
            </a:r>
            <a:r>
              <a:rPr lang="it-IT" b="1" i="1" dirty="0" smtClean="0"/>
              <a:t>Io conosco la tua boria e la malizia del tuo cuore</a:t>
            </a:r>
            <a:r>
              <a:rPr lang="it-IT" dirty="0" smtClean="0"/>
              <a:t>: </a:t>
            </a:r>
            <a:r>
              <a:rPr lang="it-IT" i="1" dirty="0" smtClean="0"/>
              <a:t>tu sei venuto giù per vedere la battaglia</a:t>
            </a:r>
            <a:r>
              <a:rPr lang="it-IT" dirty="0" smtClean="0"/>
              <a:t>". </a:t>
            </a:r>
          </a:p>
          <a:p>
            <a:pPr>
              <a:buNone/>
            </a:pPr>
            <a:r>
              <a:rPr lang="it-IT" u="sng" baseline="30000" dirty="0" smtClean="0"/>
              <a:t>29</a:t>
            </a:r>
            <a:r>
              <a:rPr lang="it-IT" u="sng" dirty="0" smtClean="0"/>
              <a:t>Davide</a:t>
            </a:r>
            <a:r>
              <a:rPr lang="it-IT" dirty="0" smtClean="0"/>
              <a:t> rispose: "Che cosa ho dunque fatto? Era solo una domanda". </a:t>
            </a:r>
          </a:p>
          <a:p>
            <a:pPr>
              <a:buNone/>
            </a:pPr>
            <a:r>
              <a:rPr lang="it-IT" baseline="30000" dirty="0" smtClean="0"/>
              <a:t>30</a:t>
            </a:r>
            <a:r>
              <a:rPr lang="it-IT" i="1" dirty="0" smtClean="0"/>
              <a:t>Si allontanò da lui, andò dall'altra parte e fece la stessa domanda, e tutti gli diedero la stessa risposta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357982"/>
          </a:xfrm>
        </p:spPr>
        <p:txBody>
          <a:bodyPr numCol="2">
            <a:normAutofit fontScale="25000" lnSpcReduction="20000"/>
          </a:bodyPr>
          <a:lstStyle/>
          <a:p>
            <a:pPr fontAlgn="base">
              <a:buNone/>
            </a:pPr>
            <a:r>
              <a:rPr lang="it-IT" sz="12800" dirty="0" smtClean="0"/>
              <a:t>Prendi la mano e rialzati,</a:t>
            </a:r>
            <a:br>
              <a:rPr lang="it-IT" sz="12800" dirty="0" smtClean="0"/>
            </a:br>
            <a:r>
              <a:rPr lang="it-IT" sz="12800" dirty="0" smtClean="0"/>
              <a:t>tu puoi fidarti di me.</a:t>
            </a:r>
            <a:br>
              <a:rPr lang="it-IT" sz="12800" dirty="0" smtClean="0"/>
            </a:br>
            <a:r>
              <a:rPr lang="it-IT" sz="12800" dirty="0" smtClean="0"/>
              <a:t>Io sono uno qualunque,</a:t>
            </a:r>
            <a:br>
              <a:rPr lang="it-IT" sz="12800" dirty="0" smtClean="0"/>
            </a:br>
            <a:r>
              <a:rPr lang="it-IT" sz="12800" dirty="0" smtClean="0"/>
              <a:t>uno dei tanti, uguale a te.</a:t>
            </a:r>
          </a:p>
          <a:p>
            <a:pPr fontAlgn="base">
              <a:buNone/>
            </a:pPr>
            <a:r>
              <a:rPr lang="it-IT" sz="12800" dirty="0" smtClean="0"/>
              <a:t>Ma che splendore che sei,</a:t>
            </a:r>
            <a:br>
              <a:rPr lang="it-IT" sz="12800" dirty="0" smtClean="0"/>
            </a:br>
            <a:r>
              <a:rPr lang="it-IT" sz="12800" dirty="0" smtClean="0"/>
              <a:t>nella tua fragilità.</a:t>
            </a:r>
            <a:br>
              <a:rPr lang="it-IT" sz="12800" dirty="0" smtClean="0"/>
            </a:br>
            <a:r>
              <a:rPr lang="it-IT" sz="12800" dirty="0" smtClean="0"/>
              <a:t>E ti ricordo che non siamo soli</a:t>
            </a:r>
            <a:br>
              <a:rPr lang="it-IT" sz="12800" dirty="0" smtClean="0"/>
            </a:br>
            <a:r>
              <a:rPr lang="it-IT" sz="12800" dirty="0" smtClean="0"/>
              <a:t>a combattere questa realtà</a:t>
            </a:r>
          </a:p>
          <a:p>
            <a:pPr fontAlgn="base">
              <a:buNone/>
            </a:pPr>
            <a:r>
              <a:rPr lang="it-IT" sz="12800" dirty="0" smtClean="0"/>
              <a:t>Credo negli esseri umani.</a:t>
            </a:r>
            <a:br>
              <a:rPr lang="it-IT" sz="12800" dirty="0" smtClean="0"/>
            </a:br>
            <a:r>
              <a:rPr lang="it-IT" sz="12800" dirty="0" smtClean="0"/>
              <a:t>Credo negli esseri umani.</a:t>
            </a:r>
            <a:br>
              <a:rPr lang="it-IT" sz="12800" dirty="0" smtClean="0"/>
            </a:br>
            <a:r>
              <a:rPr lang="it-IT" sz="12800" dirty="0" smtClean="0"/>
              <a:t>Credo negli esseri umani che hanno coraggio,</a:t>
            </a:r>
            <a:br>
              <a:rPr lang="it-IT" sz="12800" dirty="0" smtClean="0"/>
            </a:br>
            <a:r>
              <a:rPr lang="it-IT" sz="12800" dirty="0" smtClean="0"/>
              <a:t>coraggio di essere umani.</a:t>
            </a:r>
          </a:p>
          <a:p>
            <a:pPr fontAlgn="base">
              <a:buNone/>
            </a:pPr>
            <a:r>
              <a:rPr lang="it-IT" sz="12800" dirty="0" smtClean="0"/>
              <a:t>Credo negli esseri umani.</a:t>
            </a:r>
            <a:br>
              <a:rPr lang="it-IT" sz="12800" dirty="0" smtClean="0"/>
            </a:br>
            <a:r>
              <a:rPr lang="it-IT" sz="12800" dirty="0" smtClean="0"/>
              <a:t>Credo negli esseri umani.</a:t>
            </a:r>
            <a:br>
              <a:rPr lang="it-IT" sz="12800" dirty="0" smtClean="0"/>
            </a:br>
            <a:r>
              <a:rPr lang="it-IT" sz="12800" dirty="0" smtClean="0"/>
              <a:t>Credo negli esseri umani che hanno coraggio,</a:t>
            </a:r>
            <a:br>
              <a:rPr lang="it-IT" sz="12800" dirty="0" smtClean="0"/>
            </a:br>
            <a:r>
              <a:rPr lang="it-IT" sz="12800" dirty="0" smtClean="0"/>
              <a:t>coraggio di essere umani.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it-IT" dirty="0" smtClean="0"/>
              <a:t>1Sam 17,31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sz="6000" baseline="30000" dirty="0" smtClean="0"/>
              <a:t>31</a:t>
            </a:r>
            <a:r>
              <a:rPr lang="it-IT" sz="6000" dirty="0" smtClean="0"/>
              <a:t>Sentendo le domande che Davide faceva, le riferirono a Saul e questi lo fece chiamare.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it-IT" dirty="0" smtClean="0"/>
              <a:t>1Sam 17,32-37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baseline="30000" dirty="0" smtClean="0"/>
              <a:t>32</a:t>
            </a:r>
            <a:r>
              <a:rPr lang="it-IT" b="1" dirty="0" smtClean="0"/>
              <a:t>Davide</a:t>
            </a:r>
            <a:r>
              <a:rPr lang="it-IT" dirty="0" smtClean="0"/>
              <a:t> disse a </a:t>
            </a:r>
            <a:r>
              <a:rPr lang="it-IT" u="sng" dirty="0" smtClean="0"/>
              <a:t>Saul</a:t>
            </a:r>
            <a:r>
              <a:rPr lang="it-IT" dirty="0" smtClean="0"/>
              <a:t>: "Nessuno si perda d'animo a causa di costui. 	Il tuo servo andrà a combattere con questo Filisteo". </a:t>
            </a:r>
          </a:p>
          <a:p>
            <a:pPr>
              <a:buNone/>
            </a:pPr>
            <a:r>
              <a:rPr lang="it-IT" u="sng" baseline="30000" dirty="0" smtClean="0"/>
              <a:t>33</a:t>
            </a:r>
            <a:r>
              <a:rPr lang="it-IT" u="sng" dirty="0" smtClean="0"/>
              <a:t>Saul</a:t>
            </a:r>
            <a:r>
              <a:rPr lang="it-IT" dirty="0" smtClean="0"/>
              <a:t> rispose a </a:t>
            </a:r>
            <a:r>
              <a:rPr lang="it-IT" b="1" dirty="0" smtClean="0"/>
              <a:t>Davide</a:t>
            </a:r>
            <a:r>
              <a:rPr lang="it-IT" dirty="0" smtClean="0"/>
              <a:t>: "Tu non puoi andare contro questo Filisteo a combattere con lui: tu sei un ragazzo e costui è uomo d'armi fin dalla sua adolescenza". </a:t>
            </a:r>
          </a:p>
          <a:p>
            <a:pPr>
              <a:buNone/>
            </a:pPr>
            <a:r>
              <a:rPr lang="it-IT" baseline="30000" dirty="0" smtClean="0"/>
              <a:t>34</a:t>
            </a:r>
            <a:r>
              <a:rPr lang="it-IT" dirty="0" smtClean="0"/>
              <a:t>Ma </a:t>
            </a:r>
            <a:r>
              <a:rPr lang="it-IT" b="1" dirty="0" smtClean="0"/>
              <a:t>Davide</a:t>
            </a:r>
            <a:r>
              <a:rPr lang="it-IT" dirty="0" smtClean="0"/>
              <a:t> disse a </a:t>
            </a:r>
            <a:r>
              <a:rPr lang="it-IT" u="sng" dirty="0" smtClean="0"/>
              <a:t>Saul</a:t>
            </a:r>
            <a:r>
              <a:rPr lang="it-IT" dirty="0" smtClean="0"/>
              <a:t>: "Il tuo servo pascolava il gregge di suo padre e veniva talvolta un leone o un orso a portar via una pecora dal gregge. </a:t>
            </a:r>
          </a:p>
          <a:p>
            <a:pPr>
              <a:buNone/>
            </a:pPr>
            <a:r>
              <a:rPr lang="it-IT" baseline="30000" dirty="0" smtClean="0"/>
              <a:t>35</a:t>
            </a:r>
            <a:r>
              <a:rPr lang="it-IT" dirty="0" smtClean="0"/>
              <a:t>Allora lo inseguivo, lo abbattevo e strappavo la pecora dalla sua bocca. Se si rivoltava contro di me, l'afferravo per le mascelle, l'abbattevo e lo uccidevo. </a:t>
            </a:r>
          </a:p>
          <a:p>
            <a:pPr>
              <a:buNone/>
            </a:pPr>
            <a:r>
              <a:rPr lang="it-IT" baseline="30000" dirty="0" smtClean="0"/>
              <a:t>36</a:t>
            </a:r>
            <a:r>
              <a:rPr lang="it-IT" dirty="0" smtClean="0"/>
              <a:t>Il tuo servo ha abbattuto il leone e l'orso. Codesto Filisteo non circonciso farà la stessa fine di quelli, perché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sfidato le schiere del Dio vivente</a:t>
            </a:r>
            <a:r>
              <a:rPr lang="it-IT" dirty="0" smtClean="0"/>
              <a:t>". </a:t>
            </a:r>
          </a:p>
          <a:p>
            <a:pPr>
              <a:buNone/>
            </a:pPr>
            <a:r>
              <a:rPr lang="it-IT" b="1" baseline="30000" dirty="0" smtClean="0"/>
              <a:t>37</a:t>
            </a:r>
            <a:r>
              <a:rPr lang="it-IT" b="1" dirty="0" smtClean="0"/>
              <a:t>Davide</a:t>
            </a:r>
            <a:r>
              <a:rPr lang="it-IT" dirty="0" smtClean="0"/>
              <a:t> aggiunse: "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Signore che mi ha liberato dalle unghie del leone e dalle unghie dell'orso, mi libererà anche dalle mani di questo Filisteo</a:t>
            </a:r>
            <a:r>
              <a:rPr lang="it-IT" dirty="0" smtClean="0"/>
              <a:t>". </a:t>
            </a:r>
          </a:p>
          <a:p>
            <a:pPr>
              <a:buNone/>
            </a:pPr>
            <a:r>
              <a:rPr lang="it-IT" dirty="0" smtClean="0"/>
              <a:t>	</a:t>
            </a:r>
            <a:r>
              <a:rPr lang="it-IT" u="sng" dirty="0" smtClean="0"/>
              <a:t>Saul</a:t>
            </a:r>
            <a:r>
              <a:rPr lang="it-IT" dirty="0" smtClean="0"/>
              <a:t> rispose a </a:t>
            </a:r>
            <a:r>
              <a:rPr lang="it-IT" b="1" dirty="0" smtClean="0"/>
              <a:t>Davide</a:t>
            </a:r>
            <a:r>
              <a:rPr lang="it-IT" dirty="0" smtClean="0"/>
              <a:t>: "Ebbene </a:t>
            </a:r>
            <a:r>
              <a:rPr lang="it-IT" i="1" u="sng" dirty="0" smtClean="0"/>
              <a:t>va' e il Signore sia con te</a:t>
            </a:r>
            <a:r>
              <a:rPr lang="it-IT" dirty="0" smtClean="0"/>
              <a:t>".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it-IT" dirty="0" smtClean="0"/>
              <a:t>1Sam 17,38-40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329642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38</a:t>
            </a:r>
            <a:r>
              <a:rPr lang="it-IT" dirty="0" smtClean="0"/>
              <a:t>Saul rivestì Davide della sua </a:t>
            </a:r>
            <a:r>
              <a:rPr lang="it-IT" u="sng" dirty="0" smtClean="0"/>
              <a:t>armatura</a:t>
            </a:r>
            <a:r>
              <a:rPr lang="it-IT" dirty="0" smtClean="0"/>
              <a:t>, gli mise in capo un </a:t>
            </a:r>
            <a:r>
              <a:rPr lang="it-IT" u="sng" dirty="0" smtClean="0"/>
              <a:t>elmo</a:t>
            </a:r>
            <a:r>
              <a:rPr lang="it-IT" dirty="0" smtClean="0"/>
              <a:t> di bronzo e lo rivestì della </a:t>
            </a:r>
            <a:r>
              <a:rPr lang="it-IT" u="sng" dirty="0" smtClean="0"/>
              <a:t>corazza</a:t>
            </a:r>
            <a:r>
              <a:rPr lang="it-IT" dirty="0" smtClean="0"/>
              <a:t>. </a:t>
            </a:r>
          </a:p>
          <a:p>
            <a:pPr>
              <a:buNone/>
            </a:pPr>
            <a:r>
              <a:rPr lang="it-IT" baseline="30000" dirty="0" smtClean="0"/>
              <a:t>39</a:t>
            </a:r>
            <a:r>
              <a:rPr lang="it-IT" dirty="0" smtClean="0"/>
              <a:t>Poi Davide cinse la </a:t>
            </a:r>
            <a:r>
              <a:rPr lang="it-IT" u="sng" dirty="0" smtClean="0"/>
              <a:t>spada</a:t>
            </a:r>
            <a:r>
              <a:rPr lang="it-IT" dirty="0" smtClean="0"/>
              <a:t> di lui sopra l'armatura e </a:t>
            </a:r>
            <a:r>
              <a:rPr lang="it-IT" b="1" dirty="0" smtClean="0"/>
              <a:t>cercò invano di camminare, perché non aveva mai provato</a:t>
            </a:r>
            <a:r>
              <a:rPr lang="it-IT" dirty="0" smtClean="0"/>
              <a:t>. Allora Davide disse a Saul: "Non posso camminare con tutto questo, perché non sono abituato". E Davide se ne liberò. </a:t>
            </a:r>
          </a:p>
          <a:p>
            <a:pPr>
              <a:buNone/>
            </a:pPr>
            <a:r>
              <a:rPr lang="it-IT" baseline="30000" dirty="0" smtClean="0"/>
              <a:t>40</a:t>
            </a:r>
            <a:r>
              <a:rPr lang="it-IT" dirty="0" smtClean="0"/>
              <a:t>Poi prese in mano il suo </a:t>
            </a:r>
            <a:r>
              <a:rPr lang="it-IT" u="sng" dirty="0" smtClean="0"/>
              <a:t>bastone</a:t>
            </a:r>
            <a:r>
              <a:rPr lang="it-IT" dirty="0" smtClean="0"/>
              <a:t>, si scelse cinque </a:t>
            </a:r>
            <a:r>
              <a:rPr lang="it-IT" u="sng" dirty="0" smtClean="0"/>
              <a:t>ciottoli</a:t>
            </a:r>
            <a:r>
              <a:rPr lang="it-IT" dirty="0" smtClean="0"/>
              <a:t> lisci dal torrente e li pose nella sua sacca da pastore, nella </a:t>
            </a:r>
            <a:r>
              <a:rPr lang="it-IT" u="sng" dirty="0" smtClean="0"/>
              <a:t>bisaccia</a:t>
            </a:r>
            <a:r>
              <a:rPr lang="it-IT" dirty="0" smtClean="0"/>
              <a:t>; prese ancora in mano la </a:t>
            </a:r>
            <a:r>
              <a:rPr lang="it-IT" u="sng" dirty="0" smtClean="0"/>
              <a:t>fionda</a:t>
            </a:r>
            <a:r>
              <a:rPr lang="it-IT" dirty="0" smtClean="0"/>
              <a:t> e si avvicinò al Filisteo.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vasyanovich.com/component/image/big_picture/David_i_Goli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93936" cy="631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it-IT" dirty="0" smtClean="0"/>
              <a:t>1Sam 17,41-47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8786874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aseline="30000" dirty="0" smtClean="0"/>
              <a:t>41</a:t>
            </a:r>
            <a:r>
              <a:rPr lang="it-IT" dirty="0" smtClean="0"/>
              <a:t>Il Filisteo avanzava passo </a:t>
            </a:r>
            <a:r>
              <a:rPr lang="it-IT" dirty="0" err="1" smtClean="0"/>
              <a:t>passo</a:t>
            </a:r>
            <a:r>
              <a:rPr lang="it-IT" dirty="0" smtClean="0"/>
              <a:t>, avvicinandosi a Davide, mentre il suo scudiero lo precedeva. </a:t>
            </a:r>
            <a:r>
              <a:rPr lang="it-IT" baseline="30000" dirty="0" smtClean="0"/>
              <a:t>42</a:t>
            </a:r>
            <a:r>
              <a:rPr lang="it-IT" dirty="0" smtClean="0"/>
              <a:t>Il Filisteo scrutava Davide e, quando lo vide bene, ne ebbe disprezzo, perché era un ragazzo, fulvo di capelli e di bell'aspetto. </a:t>
            </a:r>
            <a:r>
              <a:rPr lang="it-IT" baseline="30000" dirty="0" smtClean="0"/>
              <a:t>43</a:t>
            </a:r>
            <a:r>
              <a:rPr lang="it-IT" dirty="0" smtClean="0"/>
              <a:t>Il Filisteo disse a Davide: "</a:t>
            </a:r>
            <a:r>
              <a:rPr lang="it-IT" b="1" dirty="0" smtClean="0"/>
              <a:t>Sono io forse un cane, perché tu venga a me con un bastone?</a:t>
            </a:r>
            <a:r>
              <a:rPr lang="it-IT" dirty="0" smtClean="0"/>
              <a:t>". E quel Filisteo maledisse Davide in nome dei suoi dèi. </a:t>
            </a:r>
            <a:r>
              <a:rPr lang="it-IT" baseline="30000" dirty="0" smtClean="0"/>
              <a:t>44</a:t>
            </a:r>
            <a:r>
              <a:rPr lang="it-IT" dirty="0" smtClean="0"/>
              <a:t>Poi il Filisteo disse a Davide: "Fatti avanti e darò le tue carni agli uccelli del cielo e alle bestie selvatiche". </a:t>
            </a:r>
          </a:p>
          <a:p>
            <a:pPr>
              <a:buNone/>
            </a:pPr>
            <a:r>
              <a:rPr lang="it-IT" baseline="30000" dirty="0" smtClean="0"/>
              <a:t>45</a:t>
            </a:r>
            <a:r>
              <a:rPr lang="it-IT" dirty="0" smtClean="0"/>
              <a:t>Davide rispose al Filisteo: "</a:t>
            </a:r>
            <a:r>
              <a:rPr lang="it-IT" i="1" dirty="0" smtClean="0"/>
              <a:t>Tu vieni a me con la spada, con la lancia e con l'asta. Io vengo a te nel nome del Signore degli eserciti, </a:t>
            </a:r>
            <a:r>
              <a:rPr lang="it-IT" b="1" i="1" dirty="0" smtClean="0"/>
              <a:t>Dio delle schiere d'Israele, che tu hai sfidato</a:t>
            </a:r>
            <a:r>
              <a:rPr lang="it-IT" i="1" dirty="0" smtClean="0"/>
              <a:t>. </a:t>
            </a:r>
            <a:r>
              <a:rPr lang="it-IT" i="1" baseline="30000" dirty="0" smtClean="0"/>
              <a:t>46</a:t>
            </a:r>
            <a:r>
              <a:rPr lang="it-IT" i="1" dirty="0" smtClean="0"/>
              <a:t>In questo stesso giorno, </a:t>
            </a:r>
            <a:r>
              <a:rPr lang="it-IT" i="1" u="sng" dirty="0" smtClean="0"/>
              <a:t>il Signore ti farà cadere nelle mie mani</a:t>
            </a:r>
            <a:r>
              <a:rPr lang="it-IT" i="1" dirty="0" smtClean="0"/>
              <a:t>. Io ti abbatterò e ti staccherò la testa e getterò i cadaveri dell'esercito filisteo agli uccelli del cielo e alle bestie selvatiche; tutta la terra saprà che vi è </a:t>
            </a:r>
            <a:r>
              <a:rPr lang="it-IT" b="1" i="1" dirty="0" smtClean="0"/>
              <a:t>un Dio in Israele</a:t>
            </a:r>
            <a:r>
              <a:rPr lang="it-IT" i="1" dirty="0" smtClean="0"/>
              <a:t>. </a:t>
            </a:r>
            <a:r>
              <a:rPr lang="it-IT" i="1" baseline="30000" dirty="0" smtClean="0"/>
              <a:t>47</a:t>
            </a:r>
            <a:r>
              <a:rPr lang="it-IT" i="1" dirty="0" smtClean="0"/>
              <a:t>Tutta questa moltitudine saprà che </a:t>
            </a:r>
            <a:r>
              <a:rPr lang="it-IT" b="1" i="1" dirty="0" smtClean="0"/>
              <a:t>il Signore non salva per mezzo della spada o della lancia</a:t>
            </a:r>
            <a:r>
              <a:rPr lang="it-IT" i="1" dirty="0" smtClean="0"/>
              <a:t>, perché del Signore è la guerra ed egli vi metterà certo nelle nostre mani</a:t>
            </a:r>
            <a:r>
              <a:rPr lang="it-IT" dirty="0" smtClean="0"/>
              <a:t>".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it-IT" dirty="0" smtClean="0"/>
              <a:t>1Sam 17,48-51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48</a:t>
            </a:r>
            <a:r>
              <a:rPr lang="it-IT" dirty="0" smtClean="0"/>
              <a:t>Appena il Filisteo si mosse avvicinandosi incontro a Davide, questi corse a </a:t>
            </a:r>
            <a:r>
              <a:rPr lang="it-IT" b="1" dirty="0" smtClean="0"/>
              <a:t>prendere posizione in fretta </a:t>
            </a:r>
            <a:r>
              <a:rPr lang="it-IT" dirty="0" smtClean="0"/>
              <a:t>contro il Filisteo. </a:t>
            </a:r>
          </a:p>
          <a:p>
            <a:pPr>
              <a:buNone/>
            </a:pPr>
            <a:r>
              <a:rPr lang="it-IT" baseline="30000" dirty="0" smtClean="0"/>
              <a:t>49</a:t>
            </a:r>
            <a:r>
              <a:rPr lang="it-IT" dirty="0" smtClean="0"/>
              <a:t>Davide cacciò la mano nella sacca, ne trasse una pietra, la lanciò con la fionda e colpì il Filisteo in fronte. La pietra s'infisse nella fronte di lui che cadde con la faccia a terra. </a:t>
            </a:r>
          </a:p>
          <a:p>
            <a:pPr>
              <a:buNone/>
            </a:pPr>
            <a:r>
              <a:rPr lang="it-IT" baseline="30000" dirty="0" smtClean="0"/>
              <a:t>50</a:t>
            </a:r>
            <a:r>
              <a:rPr lang="it-IT" i="1" dirty="0" smtClean="0"/>
              <a:t>Così Davide ebbe il sopravvento sul Filisteo con la fionda e con la pietra, colpì il Filisteo e l'uccise, benché Davide non avesse spada. </a:t>
            </a:r>
          </a:p>
          <a:p>
            <a:pPr>
              <a:buNone/>
            </a:pPr>
            <a:r>
              <a:rPr lang="it-IT" baseline="30000" dirty="0" smtClean="0"/>
              <a:t>51</a:t>
            </a:r>
            <a:r>
              <a:rPr lang="it-IT" dirty="0" smtClean="0"/>
              <a:t>Davide fece un salto e fu sopra il Filisteo, </a:t>
            </a:r>
            <a:r>
              <a:rPr lang="it-IT" b="1" i="1" dirty="0" smtClean="0"/>
              <a:t>prese la sua spada, la sguainò e lo uccise, poi con quella gli tagliò la testa</a:t>
            </a:r>
            <a:r>
              <a:rPr lang="it-IT" dirty="0" smtClean="0"/>
              <a:t>. I Filistei videro che il loro eroe era morto e si diedero alla fuga.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omune.milano.it/dseserver/webcity/comunicati.nsf/d68aa3e55927f9f7c1256c4500573452/41deb7b24efdfa36c12570ce0036c5bc/$FILE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120" y="0"/>
            <a:ext cx="50709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ltura.biografieonline.it/wp-content/uploads/2013/01/davide-e-golia-caravagg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89"/>
            <a:ext cx="5310225" cy="6404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1Sam 17,52-54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aseline="30000" dirty="0" smtClean="0"/>
              <a:t>52</a:t>
            </a:r>
            <a:r>
              <a:rPr lang="it-IT" dirty="0" smtClean="0"/>
              <a:t>Si levarono allora gli uomini d'Israele e di Giuda, alzando il grido di guerra, e inseguirono i Filistei fin presso </a:t>
            </a:r>
            <a:r>
              <a:rPr lang="it-IT" dirty="0" err="1" smtClean="0"/>
              <a:t>Gat</a:t>
            </a:r>
            <a:r>
              <a:rPr lang="it-IT" dirty="0" smtClean="0"/>
              <a:t> e fino alle porte di </a:t>
            </a:r>
            <a:r>
              <a:rPr lang="it-IT" dirty="0" err="1" smtClean="0"/>
              <a:t>Ekron</a:t>
            </a:r>
            <a:r>
              <a:rPr lang="it-IT" dirty="0" smtClean="0"/>
              <a:t>. I cadaveri dei Filistei caddero lungo la strada di </a:t>
            </a:r>
            <a:r>
              <a:rPr lang="it-IT" dirty="0" err="1" smtClean="0"/>
              <a:t>Saaràim</a:t>
            </a:r>
            <a:r>
              <a:rPr lang="it-IT" dirty="0" smtClean="0"/>
              <a:t>, fino all'ingresso di </a:t>
            </a:r>
            <a:r>
              <a:rPr lang="it-IT" dirty="0" err="1" smtClean="0"/>
              <a:t>Gat</a:t>
            </a:r>
            <a:r>
              <a:rPr lang="it-IT" dirty="0" smtClean="0"/>
              <a:t> e fino a </a:t>
            </a:r>
            <a:r>
              <a:rPr lang="it-IT" dirty="0" err="1" smtClean="0"/>
              <a:t>Ekron</a:t>
            </a:r>
            <a:r>
              <a:rPr lang="it-IT" dirty="0" smtClean="0"/>
              <a:t>. </a:t>
            </a:r>
          </a:p>
          <a:p>
            <a:pPr>
              <a:buNone/>
            </a:pPr>
            <a:r>
              <a:rPr lang="it-IT" baseline="30000" dirty="0" smtClean="0"/>
              <a:t>53</a:t>
            </a:r>
            <a:r>
              <a:rPr lang="it-IT" dirty="0" smtClean="0"/>
              <a:t>Quando gli Israeliti furono di ritorno dall'inseguimento dei Filistei, saccheggiarono il loro campo.</a:t>
            </a:r>
          </a:p>
          <a:p>
            <a:pPr>
              <a:buNone/>
            </a:pPr>
            <a:r>
              <a:rPr lang="it-IT" baseline="30000" dirty="0" smtClean="0"/>
              <a:t>54</a:t>
            </a:r>
            <a:r>
              <a:rPr lang="it-IT" b="1" dirty="0" smtClean="0"/>
              <a:t>Davide prese la testa del Filisteo e la portò a Gerusalemme</a:t>
            </a:r>
            <a:r>
              <a:rPr lang="it-IT" dirty="0" smtClean="0"/>
              <a:t>. </a:t>
            </a:r>
            <a:r>
              <a:rPr lang="it-IT" i="1" dirty="0" smtClean="0"/>
              <a:t>Le armi di lui invece le pose nella sua tenda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ettemuse.it/pittori_scultori_italiani/caravaggio/caravaggio_146_davide_con_la_testa_di_golia_1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 numCol="2">
            <a:normAutofit fontScale="92500" lnSpcReduction="10000"/>
          </a:bodyPr>
          <a:lstStyle/>
          <a:p>
            <a:pPr fontAlgn="base">
              <a:buNone/>
            </a:pPr>
            <a:r>
              <a:rPr lang="it-IT" dirty="0" smtClean="0"/>
              <a:t>L’amore, </a:t>
            </a:r>
            <a:r>
              <a:rPr lang="it-IT" dirty="0" err="1" smtClean="0"/>
              <a:t>amore</a:t>
            </a:r>
            <a:r>
              <a:rPr lang="it-IT" dirty="0" smtClean="0"/>
              <a:t>, amore</a:t>
            </a:r>
            <a:br>
              <a:rPr lang="it-IT" dirty="0" smtClean="0"/>
            </a:br>
            <a:r>
              <a:rPr lang="it-IT" dirty="0" smtClean="0"/>
              <a:t>ha vinto, vince, vincerà.</a:t>
            </a:r>
            <a:br>
              <a:rPr lang="it-IT" dirty="0" smtClean="0"/>
            </a:br>
            <a:r>
              <a:rPr lang="it-IT" dirty="0" smtClean="0"/>
              <a:t>L’amore, </a:t>
            </a:r>
            <a:r>
              <a:rPr lang="it-IT" dirty="0" err="1" smtClean="0"/>
              <a:t>amore</a:t>
            </a:r>
            <a:r>
              <a:rPr lang="it-IT" dirty="0" smtClean="0"/>
              <a:t>, amore</a:t>
            </a:r>
            <a:br>
              <a:rPr lang="it-IT" dirty="0" smtClean="0"/>
            </a:br>
            <a:r>
              <a:rPr lang="it-IT" dirty="0" smtClean="0"/>
              <a:t>ha vinto, vince, vincerà.</a:t>
            </a:r>
          </a:p>
          <a:p>
            <a:pPr fontAlgn="base">
              <a:buNone/>
            </a:pPr>
            <a:r>
              <a:rPr lang="it-IT" dirty="0" smtClean="0"/>
              <a:t>L’amore, </a:t>
            </a:r>
            <a:r>
              <a:rPr lang="it-IT" dirty="0" err="1" smtClean="0"/>
              <a:t>amore</a:t>
            </a:r>
            <a:r>
              <a:rPr lang="it-IT" dirty="0" smtClean="0"/>
              <a:t>, amore</a:t>
            </a:r>
            <a:br>
              <a:rPr lang="it-IT" dirty="0" smtClean="0"/>
            </a:br>
            <a:r>
              <a:rPr lang="it-IT" dirty="0" smtClean="0"/>
              <a:t>ha vinto, vince, vincerà.</a:t>
            </a:r>
            <a:br>
              <a:rPr lang="it-IT" dirty="0" smtClean="0"/>
            </a:br>
            <a:r>
              <a:rPr lang="it-IT" dirty="0" smtClean="0"/>
              <a:t>L’amore, </a:t>
            </a:r>
            <a:r>
              <a:rPr lang="it-IT" dirty="0" err="1" smtClean="0"/>
              <a:t>amore</a:t>
            </a:r>
            <a:r>
              <a:rPr lang="it-IT" dirty="0" smtClean="0"/>
              <a:t>, amore,</a:t>
            </a:r>
            <a:br>
              <a:rPr lang="it-IT" dirty="0" smtClean="0"/>
            </a:br>
            <a:r>
              <a:rPr lang="it-IT" dirty="0" smtClean="0"/>
              <a:t>ha vinto, vince, vincerà.</a:t>
            </a:r>
          </a:p>
          <a:p>
            <a:pPr fontAlgn="base">
              <a:buNone/>
            </a:pPr>
            <a:r>
              <a:rPr lang="it-IT" dirty="0" smtClean="0"/>
              <a:t>Credo negli esseri umani.</a:t>
            </a:r>
            <a:br>
              <a:rPr lang="it-IT" dirty="0" smtClean="0"/>
            </a:br>
            <a:r>
              <a:rPr lang="it-IT" dirty="0" smtClean="0"/>
              <a:t>Credo negli esseri umani.</a:t>
            </a:r>
            <a:br>
              <a:rPr lang="it-IT" dirty="0" smtClean="0"/>
            </a:br>
            <a:r>
              <a:rPr lang="it-IT" dirty="0" smtClean="0"/>
              <a:t>Credo negli esseri umani che</a:t>
            </a:r>
            <a:br>
              <a:rPr lang="it-IT" dirty="0" smtClean="0"/>
            </a:br>
            <a:r>
              <a:rPr lang="it-IT" dirty="0" smtClean="0"/>
              <a:t>hanno coraggio,</a:t>
            </a:r>
            <a:br>
              <a:rPr lang="it-IT" dirty="0" smtClean="0"/>
            </a:br>
            <a:r>
              <a:rPr lang="it-IT" dirty="0" smtClean="0"/>
              <a:t>coraggio di essere umani.</a:t>
            </a:r>
          </a:p>
          <a:p>
            <a:pPr fontAlgn="base">
              <a:buNone/>
            </a:pPr>
            <a:r>
              <a:rPr lang="it-IT" dirty="0" smtClean="0"/>
              <a:t>Credo negli esseri umani.</a:t>
            </a:r>
            <a:br>
              <a:rPr lang="it-IT" dirty="0" smtClean="0"/>
            </a:br>
            <a:r>
              <a:rPr lang="it-IT" dirty="0" smtClean="0"/>
              <a:t>Credo negli esseri umani.</a:t>
            </a:r>
            <a:br>
              <a:rPr lang="it-IT" dirty="0" smtClean="0"/>
            </a:br>
            <a:r>
              <a:rPr lang="it-IT" dirty="0" smtClean="0"/>
              <a:t>Cedo negli esseri umani che hanno coraggio,</a:t>
            </a:r>
            <a:br>
              <a:rPr lang="it-IT" dirty="0" smtClean="0"/>
            </a:br>
            <a:r>
              <a:rPr lang="it-IT" dirty="0" smtClean="0"/>
              <a:t>coraggio di essere umani.</a:t>
            </a:r>
          </a:p>
          <a:p>
            <a:pPr fontAlgn="base">
              <a:buNone/>
            </a:pPr>
            <a:r>
              <a:rPr lang="it-IT" dirty="0" smtClean="0"/>
              <a:t>Essere umani.</a:t>
            </a:r>
            <a:br>
              <a:rPr lang="it-IT" dirty="0" smtClean="0"/>
            </a:br>
            <a:r>
              <a:rPr lang="it-IT" dirty="0" smtClean="0"/>
              <a:t>Essere umani.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1000109"/>
            <a:ext cx="835824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aseline="30000" dirty="0" smtClean="0"/>
              <a:t>55</a:t>
            </a:r>
            <a:r>
              <a:rPr lang="it-IT" sz="2000" dirty="0" smtClean="0"/>
              <a:t>Saul, mentre guardava Davide uscire contro il Filisteo, aveva chiesto ad </a:t>
            </a:r>
            <a:r>
              <a:rPr lang="it-IT" sz="2000" dirty="0" err="1" smtClean="0"/>
              <a:t>Abner</a:t>
            </a:r>
            <a:r>
              <a:rPr lang="it-IT" sz="2000" dirty="0" smtClean="0"/>
              <a:t>, capo delle milizie: "</a:t>
            </a:r>
            <a:r>
              <a:rPr lang="it-IT" sz="2000" b="1" dirty="0" err="1" smtClean="0"/>
              <a:t>Abner</a:t>
            </a:r>
            <a:r>
              <a:rPr lang="it-IT" sz="2000" b="1" dirty="0" smtClean="0"/>
              <a:t>, di chi è figlio questo giovane</a:t>
            </a:r>
            <a:r>
              <a:rPr lang="it-IT" sz="2000" dirty="0" smtClean="0"/>
              <a:t>?". Rispose </a:t>
            </a:r>
            <a:r>
              <a:rPr lang="it-IT" sz="2000" dirty="0" err="1" smtClean="0"/>
              <a:t>Abner</a:t>
            </a:r>
            <a:r>
              <a:rPr lang="it-IT" sz="2000" dirty="0" smtClean="0"/>
              <a:t>: "Per la tua vita, o re, </a:t>
            </a:r>
            <a:r>
              <a:rPr lang="it-IT" sz="2400" i="1" dirty="0" smtClean="0"/>
              <a:t>non lo so</a:t>
            </a:r>
            <a:r>
              <a:rPr lang="it-IT" sz="2000" dirty="0" smtClean="0"/>
              <a:t>". </a:t>
            </a:r>
            <a:r>
              <a:rPr lang="it-IT" sz="2000" baseline="30000" dirty="0" smtClean="0"/>
              <a:t>56</a:t>
            </a:r>
            <a:r>
              <a:rPr lang="it-IT" sz="2000" dirty="0" smtClean="0"/>
              <a:t>Il re soggiunse: "Chiedi tu di chi sia figlio quel giovinetto". </a:t>
            </a:r>
            <a:r>
              <a:rPr lang="it-IT" sz="2000" baseline="30000" dirty="0" smtClean="0"/>
              <a:t>57</a:t>
            </a:r>
            <a:r>
              <a:rPr lang="it-IT" sz="2000" dirty="0" smtClean="0"/>
              <a:t>Quando Davide tornò dall'uccisione del Filisteo, </a:t>
            </a:r>
            <a:r>
              <a:rPr lang="it-IT" sz="2000" dirty="0" err="1" smtClean="0"/>
              <a:t>Abner</a:t>
            </a:r>
            <a:r>
              <a:rPr lang="it-IT" sz="2000" dirty="0" smtClean="0"/>
              <a:t> lo prese e lo condusse davanti a Saul mentre aveva ancora in mano la testa del Filisteo. </a:t>
            </a:r>
            <a:r>
              <a:rPr lang="it-IT" sz="2000" baseline="30000" dirty="0" smtClean="0"/>
              <a:t>58</a:t>
            </a:r>
            <a:r>
              <a:rPr lang="it-IT" sz="2000" dirty="0" smtClean="0"/>
              <a:t>Saul gli chiese: "</a:t>
            </a:r>
            <a:r>
              <a:rPr lang="it-IT" sz="2000" b="1" dirty="0" smtClean="0"/>
              <a:t>Di chi sei figlio, giovane?</a:t>
            </a:r>
            <a:r>
              <a:rPr lang="it-IT" sz="2000" dirty="0" smtClean="0"/>
              <a:t>". Rispose Davide: "Di </a:t>
            </a:r>
            <a:r>
              <a:rPr lang="it-IT" sz="2000" dirty="0" err="1" smtClean="0"/>
              <a:t>Iesse</a:t>
            </a:r>
            <a:r>
              <a:rPr lang="it-IT" sz="2000" dirty="0" smtClean="0"/>
              <a:t> il </a:t>
            </a:r>
            <a:r>
              <a:rPr lang="it-IT" sz="2000" dirty="0" err="1" smtClean="0"/>
              <a:t>Betlemmita</a:t>
            </a:r>
            <a:r>
              <a:rPr lang="it-IT" sz="2000" dirty="0" smtClean="0"/>
              <a:t>, tuo servo".</a:t>
            </a:r>
          </a:p>
          <a:p>
            <a:endParaRPr lang="it-IT" sz="2000" dirty="0" smtClean="0"/>
          </a:p>
          <a:p>
            <a:r>
              <a:rPr lang="it-IT" sz="2000" baseline="30000" dirty="0" smtClean="0"/>
              <a:t>1</a:t>
            </a:r>
            <a:r>
              <a:rPr lang="it-IT" sz="2000" dirty="0" smtClean="0"/>
              <a:t> Quando Davide ebbe finito di parlare con Saul</a:t>
            </a:r>
            <a:r>
              <a:rPr lang="it-IT" sz="2000" b="1" dirty="0" smtClean="0"/>
              <a:t>, la vita di </a:t>
            </a:r>
            <a:r>
              <a:rPr lang="it-IT" sz="2000" b="1" dirty="0" err="1" smtClean="0"/>
              <a:t>Giònata</a:t>
            </a:r>
            <a:r>
              <a:rPr lang="it-IT" sz="2000" b="1" dirty="0" smtClean="0"/>
              <a:t> s'era legata alla vita di Davide, e </a:t>
            </a:r>
            <a:r>
              <a:rPr lang="it-IT" sz="2000" b="1" dirty="0" err="1" smtClean="0"/>
              <a:t>Giònata</a:t>
            </a:r>
            <a:r>
              <a:rPr lang="it-IT" sz="2000" b="1" dirty="0" smtClean="0"/>
              <a:t> lo amò come se stesso</a:t>
            </a:r>
            <a:r>
              <a:rPr lang="it-IT" sz="2000" dirty="0" smtClean="0"/>
              <a:t>. </a:t>
            </a:r>
            <a:r>
              <a:rPr lang="it-IT" sz="2000" baseline="30000" dirty="0" smtClean="0"/>
              <a:t>2</a:t>
            </a:r>
            <a:r>
              <a:rPr lang="it-IT" sz="2000" dirty="0" smtClean="0"/>
              <a:t>Saul in quel giorno lo prese con sé e non lo lasciò tornare a casa di suo padre. </a:t>
            </a:r>
            <a:r>
              <a:rPr lang="it-IT" sz="2000" b="1" baseline="30000" dirty="0" smtClean="0"/>
              <a:t>3</a:t>
            </a:r>
            <a:r>
              <a:rPr lang="it-IT" sz="2000" b="1" dirty="0" smtClean="0"/>
              <a:t>Giònata strinse con Davide un patto, perché lo amava come se stesso</a:t>
            </a:r>
            <a:r>
              <a:rPr lang="it-IT" sz="2000" dirty="0" smtClean="0"/>
              <a:t>. </a:t>
            </a:r>
          </a:p>
          <a:p>
            <a:r>
              <a:rPr lang="it-IT" sz="2000" baseline="30000" dirty="0" smtClean="0"/>
              <a:t>4</a:t>
            </a:r>
            <a:r>
              <a:rPr lang="it-IT" sz="2400" i="1" dirty="0" smtClean="0"/>
              <a:t>Giònata si tolse il mantello che indossava e lo diede a Davide e vi aggiunse i suoi abiti, la sua spada, il suo arco e la cintura</a:t>
            </a:r>
            <a:r>
              <a:rPr lang="it-IT" sz="2000" dirty="0" smtClean="0"/>
              <a:t>. </a:t>
            </a:r>
            <a:r>
              <a:rPr lang="it-IT" sz="2000" baseline="30000" dirty="0" smtClean="0"/>
              <a:t>5</a:t>
            </a:r>
            <a:r>
              <a:rPr lang="it-IT" sz="2000" dirty="0" smtClean="0"/>
              <a:t>Davide riusciva in tutti gli incarichi che Saul gli affidava, così che Saul lo pose al comando dei guerrieri ed era gradito a tutto il popolo e anche ai ministri di Saul.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85984" y="21429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1Sam 17,55-18,5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3/37/Jonathan_Lovingly_Taketh_His_Leave_of_David_by_Julius_Schnorr_von_Carolsf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00990" cy="627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282" y="357166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/>
              <a:t>6</a:t>
            </a:r>
            <a:r>
              <a:rPr lang="it-IT" dirty="0" smtClean="0"/>
              <a:t>Al loro rientrare, mentre Davide tornava dall'uccisione del Filisteo, uscirono le donne da tutte le città d'Israele a cantare e a danzare incontro al re Saul, accompagnandosi con i tamburelli, con grida di gioia e con sistri. </a:t>
            </a:r>
            <a:r>
              <a:rPr lang="it-IT" baseline="30000" dirty="0" smtClean="0"/>
              <a:t>7</a:t>
            </a:r>
            <a:r>
              <a:rPr lang="it-IT" dirty="0" smtClean="0"/>
              <a:t>Le donne cantavano danzando e dicevano: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"Ha ucciso Saul i suoi mille</a:t>
            </a:r>
            <a:br>
              <a:rPr lang="it-IT" dirty="0" smtClean="0"/>
            </a:br>
            <a:r>
              <a:rPr lang="it-IT" dirty="0" smtClean="0"/>
              <a:t>e Davide i suoi diecimila".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aseline="30000" dirty="0" smtClean="0"/>
              <a:t>8</a:t>
            </a:r>
            <a:r>
              <a:rPr lang="it-IT" dirty="0" smtClean="0"/>
              <a:t>Saul ne fu molto irritato e gli parvero cattive quelle parole. Diceva: "Hanno dato a Davide diecimila, a me ne hanno dati mille. Non gli manca altro che il regno". </a:t>
            </a:r>
          </a:p>
          <a:p>
            <a:r>
              <a:rPr lang="it-IT" baseline="30000" dirty="0" smtClean="0"/>
              <a:t>9</a:t>
            </a:r>
            <a:r>
              <a:rPr lang="it-IT" dirty="0" smtClean="0"/>
              <a:t>Così da quel giorno in poi Saul guardava sospettoso Davide.</a:t>
            </a:r>
          </a:p>
          <a:p>
            <a:endParaRPr lang="it-IT" dirty="0" smtClean="0"/>
          </a:p>
          <a:p>
            <a:r>
              <a:rPr lang="it-IT" dirty="0" smtClean="0"/>
              <a:t> </a:t>
            </a:r>
            <a:r>
              <a:rPr lang="it-IT" baseline="30000" dirty="0" smtClean="0"/>
              <a:t>10</a:t>
            </a:r>
            <a:r>
              <a:rPr lang="it-IT" dirty="0" smtClean="0"/>
              <a:t>Il giorno dopo, un cattivo spirito di Dio irruppe su Saul, il quale si mise a fare il profeta in casa. Davide suonava la cetra come ogni giorno e Saul teneva in mano la lancia. </a:t>
            </a:r>
            <a:r>
              <a:rPr lang="it-IT" baseline="30000" dirty="0" smtClean="0"/>
              <a:t>11</a:t>
            </a:r>
            <a:r>
              <a:rPr lang="it-IT" dirty="0" smtClean="0"/>
              <a:t>Saul impugnò la lancia, pensando: "Inchioderò Davide al muro!". Ma </a:t>
            </a:r>
            <a:r>
              <a:rPr lang="it-IT" i="1" u="sng" dirty="0" smtClean="0"/>
              <a:t>Davide gli sfuggì per due volte</a:t>
            </a:r>
            <a:r>
              <a:rPr lang="it-IT" dirty="0" smtClean="0"/>
              <a:t>. </a:t>
            </a:r>
            <a:r>
              <a:rPr lang="it-IT" baseline="30000" dirty="0" smtClean="0"/>
              <a:t>12</a:t>
            </a:r>
            <a:r>
              <a:rPr lang="it-IT" dirty="0" smtClean="0"/>
              <a:t>Saul cominciò a sentire timore di fronte a Davide, perché il Signore era con lui, mentre si era ritirato da Saul.</a:t>
            </a:r>
          </a:p>
          <a:p>
            <a:r>
              <a:rPr lang="it-IT" dirty="0" smtClean="0"/>
              <a:t> </a:t>
            </a:r>
            <a:r>
              <a:rPr lang="it-IT" baseline="30000" dirty="0" smtClean="0"/>
              <a:t>13</a:t>
            </a:r>
            <a:r>
              <a:rPr lang="it-IT" dirty="0" smtClean="0"/>
              <a:t>Saul lo allontanò da sé e lo fece comandante di migliaia e Davide andava e veniva al cospetto del popolo. </a:t>
            </a:r>
          </a:p>
          <a:p>
            <a:r>
              <a:rPr lang="it-IT" baseline="30000" dirty="0" smtClean="0"/>
              <a:t>14</a:t>
            </a:r>
            <a:r>
              <a:rPr lang="it-IT" dirty="0" smtClean="0"/>
              <a:t>Davide riusciva in tutte le sue imprese, poiché il Signore era con lui. </a:t>
            </a:r>
          </a:p>
          <a:p>
            <a:r>
              <a:rPr lang="it-IT" baseline="30000" dirty="0" smtClean="0"/>
              <a:t>15</a:t>
            </a:r>
            <a:r>
              <a:rPr lang="it-IT" dirty="0" smtClean="0"/>
              <a:t>Saul, vedendo che riusciva proprio sempre, aveva timore di lui.</a:t>
            </a:r>
          </a:p>
          <a:p>
            <a:r>
              <a:rPr lang="it-IT" b="1" baseline="30000" dirty="0" smtClean="0"/>
              <a:t>16</a:t>
            </a:r>
            <a:r>
              <a:rPr lang="it-IT" b="1" dirty="0" smtClean="0"/>
              <a:t>Ma tutto Israele e Giuda amavano Davide</a:t>
            </a:r>
            <a:r>
              <a:rPr lang="it-IT" dirty="0" smtClean="0"/>
              <a:t>, </a:t>
            </a:r>
            <a:r>
              <a:rPr lang="it-IT" i="1" dirty="0" smtClean="0"/>
              <a:t>perché egli andava e veniva alla loro testa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2.gstatic.com/images?q=tbn:ANd9GcRDe3y1veLC62k390SRYwzC3KIP_QV9W7Xr9x3fRWgYARIqow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29618" cy="5286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upload.wikimedia.org/wikipedia/commons/3/3f/Michal_Gustave_Dor%C3%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286412" cy="6348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857232"/>
            <a:ext cx="79296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aseline="30000" dirty="0" smtClean="0"/>
              <a:t>1</a:t>
            </a:r>
            <a:r>
              <a:rPr lang="it-IT" sz="2400" dirty="0" smtClean="0"/>
              <a:t> Davide partì di là e si rifugiò nella grotta di </a:t>
            </a:r>
            <a:r>
              <a:rPr lang="it-IT" sz="2400" dirty="0" err="1" smtClean="0"/>
              <a:t>Adullàm</a:t>
            </a:r>
            <a:r>
              <a:rPr lang="it-IT" sz="2400" dirty="0" smtClean="0"/>
              <a:t>. </a:t>
            </a:r>
          </a:p>
          <a:p>
            <a:pPr algn="just"/>
            <a:r>
              <a:rPr lang="it-IT" sz="2400" dirty="0" smtClean="0"/>
              <a:t>Lo seppero i suoi fratelli e tutta la casa di suo padre e scesero là da lui. </a:t>
            </a:r>
          </a:p>
          <a:p>
            <a:pPr algn="just"/>
            <a:endParaRPr lang="it-IT" sz="2400" baseline="30000" dirty="0" smtClean="0"/>
          </a:p>
          <a:p>
            <a:pPr algn="just"/>
            <a:r>
              <a:rPr lang="it-IT" sz="2400" baseline="30000" dirty="0" smtClean="0"/>
              <a:t>2</a:t>
            </a:r>
            <a:r>
              <a:rPr lang="it-IT" sz="2400" dirty="0" smtClean="0"/>
              <a:t>Si radunarono allora con lui quanti erano nei guai, quelli che avevano debiti e tutti gli scontenti, ed egli diventò loro capo. Vi furono così con lui circa quattrocento uomini.</a:t>
            </a:r>
          </a:p>
          <a:p>
            <a:pPr algn="just"/>
            <a:endParaRPr lang="it-IT" sz="2400" baseline="30000" dirty="0" smtClean="0"/>
          </a:p>
          <a:p>
            <a:pPr algn="just"/>
            <a:r>
              <a:rPr lang="it-IT" sz="2400" baseline="30000" dirty="0" smtClean="0"/>
              <a:t>3</a:t>
            </a:r>
            <a:r>
              <a:rPr lang="it-IT" sz="2400" dirty="0" smtClean="0"/>
              <a:t>Davide partì di là e andò a </a:t>
            </a:r>
            <a:r>
              <a:rPr lang="it-IT" sz="2400" dirty="0" err="1" smtClean="0"/>
              <a:t>Mispa</a:t>
            </a:r>
            <a:r>
              <a:rPr lang="it-IT" sz="2400" dirty="0" smtClean="0"/>
              <a:t> di </a:t>
            </a:r>
            <a:r>
              <a:rPr lang="it-IT" sz="2400" dirty="0" err="1" smtClean="0"/>
              <a:t>Moab</a:t>
            </a:r>
            <a:r>
              <a:rPr lang="it-IT" sz="2400" dirty="0" smtClean="0"/>
              <a:t> e disse al re di </a:t>
            </a:r>
            <a:r>
              <a:rPr lang="it-IT" sz="2400" dirty="0" err="1" smtClean="0"/>
              <a:t>Moab</a:t>
            </a:r>
            <a:r>
              <a:rPr lang="it-IT" sz="2400" dirty="0" smtClean="0"/>
              <a:t>: "Permetti che risiedano da voi mio padre e mia madre, finché sappia che cosa Dio vuol fare di me". </a:t>
            </a:r>
            <a:r>
              <a:rPr lang="it-IT" sz="2400" baseline="30000" dirty="0" smtClean="0"/>
              <a:t>4</a:t>
            </a:r>
            <a:r>
              <a:rPr lang="it-IT" sz="2400" dirty="0" smtClean="0"/>
              <a:t>Li condusse al re di </a:t>
            </a:r>
            <a:r>
              <a:rPr lang="it-IT" sz="2400" dirty="0" err="1" smtClean="0"/>
              <a:t>Moab</a:t>
            </a:r>
            <a:r>
              <a:rPr lang="it-IT" sz="2400" dirty="0" smtClean="0"/>
              <a:t> e rimasero con lui finché Davide rimase nel rifugio. </a:t>
            </a:r>
            <a:r>
              <a:rPr lang="it-IT" sz="2400" baseline="30000" dirty="0" smtClean="0"/>
              <a:t>5</a:t>
            </a:r>
            <a:r>
              <a:rPr lang="it-IT" sz="2400" dirty="0" smtClean="0"/>
              <a:t>Il profeta </a:t>
            </a:r>
            <a:r>
              <a:rPr lang="it-IT" sz="2400" dirty="0" err="1" smtClean="0"/>
              <a:t>Gad</a:t>
            </a:r>
            <a:r>
              <a:rPr lang="it-IT" sz="2400" dirty="0" smtClean="0"/>
              <a:t> disse a Davide: "Non restare più in questo rifugio. Parti e va' nel territorio di Giuda". </a:t>
            </a:r>
          </a:p>
          <a:p>
            <a:pPr algn="just"/>
            <a:r>
              <a:rPr lang="it-IT" sz="2400" dirty="0" smtClean="0"/>
              <a:t>Davide partì e andò nella foresta di </a:t>
            </a:r>
            <a:r>
              <a:rPr lang="it-IT" sz="2400" dirty="0" err="1" smtClean="0"/>
              <a:t>Cheret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2.bp.blogspot.com/-CDssUUgMFTI/UsbHGDu8E0I/AAAAAAAAKU0/jQ-Ut6q-P6c/s1600/DAVIDE+RISPARMIA+LA+VITA+A+SA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4840767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142852"/>
            <a:ext cx="85725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aseline="-25000" dirty="0" smtClean="0"/>
              <a:t>24,</a:t>
            </a:r>
            <a:r>
              <a:rPr lang="it-IT" sz="2400" baseline="30000" dirty="0" smtClean="0"/>
              <a:t>17</a:t>
            </a:r>
            <a:r>
              <a:rPr lang="it-IT" sz="2400" dirty="0" smtClean="0"/>
              <a:t>Quando Davide ebbe finito di rivolgere a Saul queste parole, </a:t>
            </a:r>
          </a:p>
          <a:p>
            <a:r>
              <a:rPr lang="it-IT" sz="2400" dirty="0" smtClean="0"/>
              <a:t>Saul disse: "È questa la tua voce, Davide, figlio mio?". Saul alzò la voce e pianse.</a:t>
            </a:r>
          </a:p>
          <a:p>
            <a:r>
              <a:rPr lang="it-IT" sz="2400" dirty="0" smtClean="0"/>
              <a:t> </a:t>
            </a:r>
            <a:r>
              <a:rPr lang="it-IT" sz="2400" baseline="30000" dirty="0" smtClean="0"/>
              <a:t>18</a:t>
            </a:r>
            <a:r>
              <a:rPr lang="it-IT" sz="2400" dirty="0" smtClean="0"/>
              <a:t>Poi continuò rivolto a Davide: "</a:t>
            </a:r>
            <a:r>
              <a:rPr lang="it-IT" sz="2800" b="1" dirty="0" smtClean="0"/>
              <a:t>Tu sei più giusto di me</a:t>
            </a:r>
            <a:r>
              <a:rPr lang="it-IT" sz="2400" dirty="0" smtClean="0"/>
              <a:t>, perché mi hai reso il bene, mentre io ti ho reso il male.</a:t>
            </a:r>
            <a:r>
              <a:rPr lang="it-IT" sz="2400" baseline="30000" dirty="0" smtClean="0"/>
              <a:t>19</a:t>
            </a:r>
          </a:p>
          <a:p>
            <a:r>
              <a:rPr lang="it-IT" sz="2400" dirty="0" smtClean="0"/>
              <a:t>Oggi mi hai dimostrato che agisci bene con me e che il Signore mi aveva abbandonato nelle tue mani e tu non mi hai ucciso. </a:t>
            </a:r>
          </a:p>
          <a:p>
            <a:r>
              <a:rPr lang="it-IT" sz="2400" baseline="30000" dirty="0" smtClean="0"/>
              <a:t>20</a:t>
            </a:r>
            <a:r>
              <a:rPr lang="it-IT" sz="2400" dirty="0" smtClean="0"/>
              <a:t>Quando mai uno trova il suo nemico e lo lascia andare sulla buona strada? Il Signore ti ricompensi per quanto hai fatto a me oggi. </a:t>
            </a:r>
          </a:p>
          <a:p>
            <a:r>
              <a:rPr lang="it-IT" sz="2400" baseline="30000" dirty="0" smtClean="0"/>
              <a:t>21</a:t>
            </a:r>
            <a:r>
              <a:rPr lang="it-IT" sz="2400" dirty="0" smtClean="0"/>
              <a:t>Ora, ecco, </a:t>
            </a:r>
            <a:r>
              <a:rPr lang="it-IT" sz="3200" b="1" dirty="0" smtClean="0"/>
              <a:t>sono persuaso che certamente regnerai e che sarà saldo nelle tue mani il regno d'Israele</a:t>
            </a:r>
            <a:r>
              <a:rPr lang="it-IT" sz="2800" dirty="0" smtClean="0"/>
              <a:t>.</a:t>
            </a:r>
            <a:r>
              <a:rPr lang="it-IT" sz="2400" dirty="0" smtClean="0"/>
              <a:t> </a:t>
            </a:r>
          </a:p>
          <a:p>
            <a:r>
              <a:rPr lang="it-IT" sz="2400" baseline="30000" dirty="0" smtClean="0"/>
              <a:t>22</a:t>
            </a:r>
            <a:r>
              <a:rPr lang="it-IT" sz="2400" dirty="0" smtClean="0"/>
              <a:t>Ma tu giurami ora per il Signore che non eliminerai dopo di me la mia discendenza e non cancellerai il mio nome dalla casa di mio padre".</a:t>
            </a:r>
          </a:p>
          <a:p>
            <a:r>
              <a:rPr lang="it-IT" sz="2400" baseline="30000" dirty="0" smtClean="0"/>
              <a:t>23</a:t>
            </a:r>
            <a:r>
              <a:rPr lang="it-IT" sz="2400" dirty="0" smtClean="0"/>
              <a:t>Davide giurò a Saul. Saul tornò a casa, mentre Davide con i suoi uomini salì al rifugio.</a:t>
            </a:r>
            <a:endParaRPr lang="it-IT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stitutograf.org/StregaEndorGunst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3810000" cy="587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log.studenti.it/biscobreak/wp-content/uploads/2014/01/davide-e-golia-277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214974" cy="5647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215370" cy="3714775"/>
          </a:xfrm>
        </p:spPr>
        <p:txBody>
          <a:bodyPr>
            <a:noAutofit/>
          </a:bodyPr>
          <a:lstStyle/>
          <a:p>
            <a:r>
              <a:rPr lang="it-IT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Un’ampolla d’olio</a:t>
            </a:r>
            <a:endParaRPr lang="it-IT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857232"/>
            <a:ext cx="8072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30000" dirty="0" smtClean="0"/>
              <a:t>2</a:t>
            </a:r>
            <a:r>
              <a:rPr lang="it-IT" sz="3200" dirty="0" smtClean="0"/>
              <a:t>A </a:t>
            </a:r>
            <a:r>
              <a:rPr lang="it-IT" sz="3200" dirty="0" err="1" smtClean="0"/>
              <a:t>Ebron</a:t>
            </a:r>
            <a:r>
              <a:rPr lang="it-IT" sz="3200" dirty="0" smtClean="0"/>
              <a:t> nacquero a Davide dei figli e furono: </a:t>
            </a:r>
          </a:p>
          <a:p>
            <a:r>
              <a:rPr lang="it-IT" sz="3200" dirty="0" smtClean="0"/>
              <a:t>il primogenito </a:t>
            </a:r>
            <a:r>
              <a:rPr lang="it-IT" sz="3200" b="1" dirty="0" err="1" smtClean="0"/>
              <a:t>Amnon</a:t>
            </a:r>
            <a:r>
              <a:rPr lang="it-IT" sz="3200" dirty="0" smtClean="0"/>
              <a:t>, nato da </a:t>
            </a:r>
            <a:r>
              <a:rPr lang="it-IT" sz="3200" dirty="0" err="1" smtClean="0"/>
              <a:t>Achinòam</a:t>
            </a:r>
            <a:r>
              <a:rPr lang="it-IT" sz="3200" dirty="0" smtClean="0"/>
              <a:t> di </a:t>
            </a:r>
            <a:r>
              <a:rPr lang="it-IT" sz="3200" dirty="0" err="1" smtClean="0"/>
              <a:t>Izreèl</a:t>
            </a:r>
            <a:r>
              <a:rPr lang="it-IT" sz="3200" dirty="0" smtClean="0"/>
              <a:t>; </a:t>
            </a:r>
          </a:p>
          <a:p>
            <a:r>
              <a:rPr lang="it-IT" sz="3200" baseline="30000" dirty="0" smtClean="0"/>
              <a:t>3</a:t>
            </a:r>
            <a:r>
              <a:rPr lang="it-IT" sz="3200" dirty="0" smtClean="0"/>
              <a:t>il secondo </a:t>
            </a:r>
            <a:r>
              <a:rPr lang="it-IT" sz="3200" b="1" dirty="0" err="1" smtClean="0"/>
              <a:t>Chilab</a:t>
            </a:r>
            <a:r>
              <a:rPr lang="it-IT" sz="3200" dirty="0" smtClean="0"/>
              <a:t>, nato da </a:t>
            </a:r>
            <a:r>
              <a:rPr lang="it-IT" sz="3200" dirty="0" err="1" smtClean="0"/>
              <a:t>Abigàil</a:t>
            </a:r>
            <a:r>
              <a:rPr lang="it-IT" sz="3200" dirty="0" smtClean="0"/>
              <a:t>, già moglie di </a:t>
            </a:r>
            <a:r>
              <a:rPr lang="it-IT" sz="3200" dirty="0" err="1" smtClean="0"/>
              <a:t>Nabal</a:t>
            </a:r>
            <a:r>
              <a:rPr lang="it-IT" sz="3200" dirty="0" smtClean="0"/>
              <a:t> di </a:t>
            </a:r>
            <a:r>
              <a:rPr lang="it-IT" sz="3200" dirty="0" err="1" smtClean="0"/>
              <a:t>Carmel</a:t>
            </a:r>
            <a:r>
              <a:rPr lang="it-IT" sz="3200" dirty="0" smtClean="0"/>
              <a:t>; </a:t>
            </a:r>
          </a:p>
          <a:p>
            <a:r>
              <a:rPr lang="it-IT" sz="3200" dirty="0" smtClean="0"/>
              <a:t>il terzo </a:t>
            </a:r>
            <a:r>
              <a:rPr lang="it-IT" sz="3200" b="1" dirty="0" err="1" smtClean="0"/>
              <a:t>Assalonne</a:t>
            </a:r>
            <a:r>
              <a:rPr lang="it-IT" sz="3200" dirty="0" smtClean="0"/>
              <a:t>, figlio di </a:t>
            </a:r>
            <a:r>
              <a:rPr lang="it-IT" sz="3200" dirty="0" err="1" smtClean="0"/>
              <a:t>Maacà</a:t>
            </a:r>
            <a:r>
              <a:rPr lang="it-IT" sz="3200" dirty="0" smtClean="0"/>
              <a:t>, figlia di </a:t>
            </a:r>
            <a:r>
              <a:rPr lang="it-IT" sz="3200" dirty="0" err="1" smtClean="0"/>
              <a:t>Talmài</a:t>
            </a:r>
            <a:r>
              <a:rPr lang="it-IT" sz="3200" dirty="0" smtClean="0"/>
              <a:t>, re di </a:t>
            </a:r>
            <a:r>
              <a:rPr lang="it-IT" sz="3200" dirty="0" err="1" smtClean="0"/>
              <a:t>Ghesur</a:t>
            </a:r>
            <a:r>
              <a:rPr lang="it-IT" sz="3200" dirty="0" smtClean="0"/>
              <a:t>; </a:t>
            </a:r>
          </a:p>
          <a:p>
            <a:r>
              <a:rPr lang="it-IT" sz="3200" baseline="30000" dirty="0" smtClean="0"/>
              <a:t>4</a:t>
            </a:r>
            <a:r>
              <a:rPr lang="it-IT" sz="3200" dirty="0" smtClean="0"/>
              <a:t>il quarto </a:t>
            </a:r>
            <a:r>
              <a:rPr lang="it-IT" sz="3200" b="1" dirty="0" err="1" smtClean="0"/>
              <a:t>Adonia</a:t>
            </a:r>
            <a:r>
              <a:rPr lang="it-IT" sz="3200" dirty="0" smtClean="0"/>
              <a:t>, figlio di </a:t>
            </a:r>
            <a:r>
              <a:rPr lang="it-IT" sz="3200" dirty="0" err="1" smtClean="0"/>
              <a:t>Agghìt</a:t>
            </a:r>
            <a:r>
              <a:rPr lang="it-IT" sz="3200" dirty="0" smtClean="0"/>
              <a:t>; il quinto </a:t>
            </a:r>
            <a:r>
              <a:rPr lang="it-IT" sz="3200" dirty="0" err="1" smtClean="0"/>
              <a:t>Sefatia</a:t>
            </a:r>
            <a:r>
              <a:rPr lang="it-IT" sz="3200" dirty="0" smtClean="0"/>
              <a:t>, figlio di </a:t>
            </a:r>
            <a:r>
              <a:rPr lang="it-IT" sz="3200" dirty="0" err="1" smtClean="0"/>
              <a:t>Abitàl</a:t>
            </a:r>
            <a:r>
              <a:rPr lang="it-IT" sz="3200" dirty="0" smtClean="0"/>
              <a:t>;</a:t>
            </a:r>
          </a:p>
          <a:p>
            <a:r>
              <a:rPr lang="it-IT" sz="3200" baseline="30000" dirty="0" smtClean="0"/>
              <a:t>5</a:t>
            </a:r>
            <a:r>
              <a:rPr lang="it-IT" sz="3200" dirty="0" smtClean="0"/>
              <a:t>il sesto </a:t>
            </a:r>
            <a:r>
              <a:rPr lang="it-IT" sz="3200" b="1" dirty="0" err="1" smtClean="0"/>
              <a:t>Itreàm</a:t>
            </a:r>
            <a:r>
              <a:rPr lang="it-IT" sz="3200" dirty="0" smtClean="0"/>
              <a:t>, nato da </a:t>
            </a:r>
            <a:r>
              <a:rPr lang="it-IT" sz="3200" dirty="0" err="1" smtClean="0"/>
              <a:t>Egla</a:t>
            </a:r>
            <a:r>
              <a:rPr lang="it-IT" sz="3200" dirty="0" smtClean="0"/>
              <a:t>, moglie di Davide. </a:t>
            </a:r>
          </a:p>
          <a:p>
            <a:r>
              <a:rPr lang="it-IT" sz="3200" dirty="0" smtClean="0"/>
              <a:t>Questi nacquero a Davide a </a:t>
            </a:r>
            <a:r>
              <a:rPr lang="it-IT" sz="3200" dirty="0" err="1" smtClean="0"/>
              <a:t>Ebron</a:t>
            </a:r>
            <a:r>
              <a:rPr lang="it-IT" sz="3200" dirty="0" smtClean="0"/>
              <a:t>.</a:t>
            </a:r>
            <a:endParaRPr lang="it-IT" sz="3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34" y="428604"/>
            <a:ext cx="8358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aseline="30000" dirty="0" smtClean="0"/>
              <a:t>1</a:t>
            </a:r>
            <a:r>
              <a:rPr lang="it-IT" sz="2800" dirty="0" smtClean="0"/>
              <a:t> Vennero allora </a:t>
            </a:r>
            <a:r>
              <a:rPr lang="it-IT" sz="2800" b="1" dirty="0" smtClean="0"/>
              <a:t>tutte le tribù d'Israele da Davide a </a:t>
            </a:r>
            <a:r>
              <a:rPr lang="it-IT" sz="2800" b="1" dirty="0" err="1" smtClean="0"/>
              <a:t>Ebron</a:t>
            </a:r>
            <a:r>
              <a:rPr lang="it-IT" sz="2800" dirty="0" smtClean="0"/>
              <a:t>, e gli dissero: "Ecco noi siamo tue ossa e tua carne. </a:t>
            </a:r>
          </a:p>
          <a:p>
            <a:r>
              <a:rPr lang="it-IT" sz="2800" baseline="30000" dirty="0" smtClean="0"/>
              <a:t>2</a:t>
            </a:r>
            <a:r>
              <a:rPr lang="it-IT" sz="2800" dirty="0" smtClean="0"/>
              <a:t>Già prima, quando regnava Saul su di noi, tu conducevi e riconducevi Israele. Il Signore ti ha detto: "Tu pascerai il mio popolo Israele, tu sarai capo d'Israele"". </a:t>
            </a:r>
          </a:p>
          <a:p>
            <a:r>
              <a:rPr lang="it-IT" sz="2800" baseline="30000" dirty="0" smtClean="0"/>
              <a:t>3</a:t>
            </a:r>
            <a:r>
              <a:rPr lang="it-IT" sz="2800" dirty="0" smtClean="0"/>
              <a:t>Vennero dunque tutti gli anziani d'Israele dal re a </a:t>
            </a:r>
            <a:r>
              <a:rPr lang="it-IT" sz="2800" dirty="0" err="1" smtClean="0"/>
              <a:t>Ebron</a:t>
            </a:r>
            <a:r>
              <a:rPr lang="it-IT" sz="2800" dirty="0" smtClean="0"/>
              <a:t>, </a:t>
            </a:r>
            <a:r>
              <a:rPr lang="it-IT" sz="2800" i="1" dirty="0" smtClean="0"/>
              <a:t>il re Davide concluse con loro un'alleanza </a:t>
            </a:r>
            <a:r>
              <a:rPr lang="it-IT" sz="2800" dirty="0" smtClean="0"/>
              <a:t>a </a:t>
            </a:r>
            <a:r>
              <a:rPr lang="it-IT" sz="2800" dirty="0" err="1" smtClean="0"/>
              <a:t>Ebron</a:t>
            </a:r>
            <a:r>
              <a:rPr lang="it-IT" sz="2800" dirty="0" smtClean="0"/>
              <a:t> davanti al Signore ed </a:t>
            </a:r>
            <a:r>
              <a:rPr lang="it-IT" sz="2800" b="1" u="sng" dirty="0" smtClean="0"/>
              <a:t>essi unsero Davide re d'Israele</a:t>
            </a:r>
            <a:r>
              <a:rPr lang="it-IT" sz="2800" dirty="0" smtClean="0"/>
              <a:t>. </a:t>
            </a:r>
          </a:p>
          <a:p>
            <a:r>
              <a:rPr lang="it-IT" sz="2800" baseline="30000" dirty="0" smtClean="0"/>
              <a:t>4</a:t>
            </a:r>
            <a:r>
              <a:rPr lang="it-IT" sz="2800" dirty="0" smtClean="0"/>
              <a:t>Davide aveva trent'anni quando fu fatto re e regnò quarant'anni. </a:t>
            </a:r>
          </a:p>
          <a:p>
            <a:r>
              <a:rPr lang="it-IT" sz="2800" baseline="30000" dirty="0" smtClean="0"/>
              <a:t>5</a:t>
            </a:r>
            <a:r>
              <a:rPr lang="it-IT" sz="2800" dirty="0" smtClean="0"/>
              <a:t>A </a:t>
            </a:r>
            <a:r>
              <a:rPr lang="it-IT" sz="2800" dirty="0" err="1" smtClean="0"/>
              <a:t>Ebron</a:t>
            </a:r>
            <a:r>
              <a:rPr lang="it-IT" sz="2800" dirty="0" smtClean="0"/>
              <a:t> regnò su Giuda sette anni e sei mesi e a Gerusalemme regnò trentatré anni su tutto Israele e su Giuda.</a:t>
            </a:r>
            <a:endParaRPr lang="it-IT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log.studenti.it/biscobreak/wp-content/uploads/2014/01/Davide-danza-dinanzi-al-Signore-300x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821" y="642918"/>
            <a:ext cx="815438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571480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baseline="30000" dirty="0" smtClean="0"/>
              <a:t>13</a:t>
            </a:r>
            <a:r>
              <a:rPr lang="it-IT" sz="4000" dirty="0" smtClean="0"/>
              <a:t>Davide prese ancora concubine e mogli da Gerusalemme, dopo il suo arrivo da </a:t>
            </a:r>
            <a:r>
              <a:rPr lang="it-IT" sz="4000" dirty="0" err="1" smtClean="0"/>
              <a:t>Ebron</a:t>
            </a:r>
            <a:r>
              <a:rPr lang="it-IT" sz="4000" dirty="0" smtClean="0"/>
              <a:t>: queste generarono a Davide altri figli e figlie. </a:t>
            </a:r>
          </a:p>
          <a:p>
            <a:pPr algn="just"/>
            <a:r>
              <a:rPr lang="it-IT" sz="4000" baseline="30000" dirty="0" smtClean="0"/>
              <a:t>14</a:t>
            </a:r>
            <a:r>
              <a:rPr lang="it-IT" sz="4000" dirty="0" smtClean="0"/>
              <a:t>I nomi di quelli generati a Gerusalemme sono: </a:t>
            </a:r>
            <a:r>
              <a:rPr lang="it-IT" sz="4000" b="1" dirty="0" err="1" smtClean="0"/>
              <a:t>Sammùa</a:t>
            </a:r>
            <a:r>
              <a:rPr lang="it-IT" sz="4000" dirty="0" smtClean="0"/>
              <a:t>, </a:t>
            </a:r>
            <a:r>
              <a:rPr lang="it-IT" sz="4000" b="1" dirty="0" err="1" smtClean="0"/>
              <a:t>Sobab</a:t>
            </a:r>
            <a:r>
              <a:rPr lang="it-IT" sz="4000" dirty="0" smtClean="0"/>
              <a:t>, </a:t>
            </a:r>
            <a:r>
              <a:rPr lang="it-IT" sz="4000" b="1" dirty="0" err="1" smtClean="0"/>
              <a:t>Natan</a:t>
            </a:r>
            <a:r>
              <a:rPr lang="it-IT" sz="4000" dirty="0" smtClean="0"/>
              <a:t>, </a:t>
            </a:r>
            <a:r>
              <a:rPr lang="it-IT" sz="4000" b="1" u="sng" dirty="0" smtClean="0"/>
              <a:t>Salomone</a:t>
            </a:r>
            <a:r>
              <a:rPr lang="it-IT" sz="4000" dirty="0" smtClean="0"/>
              <a:t>, </a:t>
            </a:r>
            <a:r>
              <a:rPr lang="it-IT" sz="4000" baseline="30000" dirty="0" smtClean="0"/>
              <a:t>15</a:t>
            </a:r>
            <a:r>
              <a:rPr lang="it-IT" sz="4000" b="1" dirty="0" smtClean="0"/>
              <a:t>Ibcar</a:t>
            </a:r>
            <a:r>
              <a:rPr lang="it-IT" sz="4000" dirty="0" smtClean="0"/>
              <a:t>, </a:t>
            </a:r>
            <a:r>
              <a:rPr lang="it-IT" sz="4000" b="1" dirty="0" err="1" smtClean="0"/>
              <a:t>Elisùa</a:t>
            </a:r>
            <a:r>
              <a:rPr lang="it-IT" sz="4000" dirty="0" smtClean="0"/>
              <a:t>, </a:t>
            </a:r>
            <a:r>
              <a:rPr lang="it-IT" sz="4000" b="1" dirty="0" err="1" smtClean="0"/>
              <a:t>Nefeg</a:t>
            </a:r>
            <a:r>
              <a:rPr lang="it-IT" sz="4000" dirty="0" smtClean="0"/>
              <a:t>, </a:t>
            </a:r>
            <a:r>
              <a:rPr lang="it-IT" sz="4000" b="1" dirty="0" err="1" smtClean="0"/>
              <a:t>Iafìa</a:t>
            </a:r>
            <a:r>
              <a:rPr lang="it-IT" sz="4000" dirty="0" smtClean="0"/>
              <a:t>,</a:t>
            </a:r>
            <a:r>
              <a:rPr lang="it-IT" sz="4000" baseline="30000" dirty="0" smtClean="0"/>
              <a:t>16</a:t>
            </a:r>
            <a:r>
              <a:rPr lang="it-IT" sz="4000" b="1" dirty="0" smtClean="0"/>
              <a:t>Elisamà</a:t>
            </a:r>
            <a:r>
              <a:rPr lang="it-IT" sz="4000" dirty="0" smtClean="0"/>
              <a:t>, </a:t>
            </a:r>
            <a:r>
              <a:rPr lang="it-IT" sz="4000" b="1" dirty="0" err="1" smtClean="0"/>
              <a:t>Eliadà</a:t>
            </a:r>
            <a:r>
              <a:rPr lang="it-IT" sz="4000" dirty="0" smtClean="0"/>
              <a:t> ed </a:t>
            </a:r>
            <a:r>
              <a:rPr lang="it-IT" sz="4000" b="1" dirty="0" err="1" smtClean="0"/>
              <a:t>Elifèlet</a:t>
            </a:r>
            <a:r>
              <a:rPr lang="it-IT" sz="4000" dirty="0" smtClean="0"/>
              <a:t>.</a:t>
            </a:r>
            <a:endParaRPr lang="it-IT" sz="4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airomontenotte.com/abramo/nis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44257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285728"/>
            <a:ext cx="850112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Io ti ho preso dal pascolo, mentre seguivi il gregge, perché tu fossi </a:t>
            </a:r>
            <a:r>
              <a:rPr lang="it-IT" sz="2000" b="1" dirty="0" smtClean="0"/>
              <a:t>capo del mio popolo Israele</a:t>
            </a:r>
            <a:r>
              <a:rPr lang="it-IT" sz="2000" dirty="0" smtClean="0"/>
              <a:t>.</a:t>
            </a:r>
            <a:r>
              <a:rPr lang="it-IT" sz="2000" baseline="30000" dirty="0" smtClean="0"/>
              <a:t>9</a:t>
            </a:r>
            <a:r>
              <a:rPr lang="it-IT" sz="2000" dirty="0" smtClean="0"/>
              <a:t>Sono stato con te dovunque sei andato, ho distrutto tutti i tuoi nemici davanti a te e </a:t>
            </a:r>
            <a:r>
              <a:rPr lang="it-IT" sz="2000" b="1" dirty="0" smtClean="0"/>
              <a:t>renderò il tuo nome grande </a:t>
            </a:r>
            <a:r>
              <a:rPr lang="it-IT" sz="2000" dirty="0" smtClean="0"/>
              <a:t>come quello dei grandi che sono sulla terra. </a:t>
            </a:r>
            <a:r>
              <a:rPr lang="it-IT" sz="2000" baseline="30000" dirty="0" smtClean="0"/>
              <a:t>10</a:t>
            </a:r>
            <a:r>
              <a:rPr lang="it-IT" sz="2000" dirty="0" smtClean="0"/>
              <a:t>Fisserò un luogo per Israele, mio popolo, e ve lo pianterò perché vi abiti e non tremi più e i malfattori non lo opprimano come in passato </a:t>
            </a:r>
            <a:r>
              <a:rPr lang="it-IT" sz="2000" baseline="30000" dirty="0" smtClean="0"/>
              <a:t>11</a:t>
            </a:r>
            <a:r>
              <a:rPr lang="it-IT" sz="2000" dirty="0" smtClean="0"/>
              <a:t>e come dal giorno in cui avevo stabilito dei giudici sul mio popolo Israele. </a:t>
            </a:r>
            <a:r>
              <a:rPr lang="it-IT" sz="2000" b="1" dirty="0" smtClean="0"/>
              <a:t>Ti darò riposo da tutti i tuoi nemici</a:t>
            </a:r>
            <a:r>
              <a:rPr lang="it-IT" sz="2000" dirty="0" smtClean="0"/>
              <a:t>. Il Signore ti annuncia che farà a te una </a:t>
            </a:r>
            <a:r>
              <a:rPr lang="it-IT" sz="3200" b="1" u="sng" dirty="0" smtClean="0"/>
              <a:t>casa</a:t>
            </a:r>
            <a:r>
              <a:rPr lang="it-IT" sz="2000" dirty="0" smtClean="0"/>
              <a:t>. </a:t>
            </a:r>
            <a:r>
              <a:rPr lang="it-IT" sz="2000" baseline="30000" dirty="0" smtClean="0"/>
              <a:t>12</a:t>
            </a:r>
            <a:r>
              <a:rPr lang="it-IT" sz="2000" dirty="0" smtClean="0"/>
              <a:t>Quando i tuoi giorni saranno compiuti e tu </a:t>
            </a:r>
            <a:r>
              <a:rPr lang="it-IT" sz="2000" b="1" dirty="0" smtClean="0"/>
              <a:t>dormirai</a:t>
            </a:r>
            <a:r>
              <a:rPr lang="it-IT" sz="2000" dirty="0" smtClean="0"/>
              <a:t> con i tuoi padri, </a:t>
            </a:r>
            <a:r>
              <a:rPr lang="it-IT" sz="3200" b="1" dirty="0" smtClean="0"/>
              <a:t>io susciterò un tuo discendente dopo di te, uscito dalle tue viscere, e renderò stabile il suo regno</a:t>
            </a:r>
            <a:r>
              <a:rPr lang="it-IT" sz="2000" dirty="0" smtClean="0"/>
              <a:t>. </a:t>
            </a:r>
            <a:r>
              <a:rPr lang="it-IT" sz="2000" baseline="30000" dirty="0" smtClean="0"/>
              <a:t>13</a:t>
            </a:r>
            <a:r>
              <a:rPr lang="it-IT" sz="2000" dirty="0" smtClean="0"/>
              <a:t>Egli edificherà una casa al mio nome e io renderò stabile il trono del suo regno per sempre. </a:t>
            </a:r>
            <a:r>
              <a:rPr lang="it-IT" sz="2000" baseline="30000" dirty="0" smtClean="0"/>
              <a:t>14</a:t>
            </a:r>
            <a:r>
              <a:rPr lang="it-IT" sz="2000" dirty="0" smtClean="0"/>
              <a:t>Io sarò per lui padre ed egli sarà per me figlio. Se farà il male, lo colpirò con verga d'uomo e con percosse di figli d'uomo, </a:t>
            </a:r>
            <a:r>
              <a:rPr lang="it-IT" sz="2000" baseline="30000" dirty="0" smtClean="0"/>
              <a:t>15</a:t>
            </a:r>
            <a:r>
              <a:rPr lang="it-IT" sz="2000" dirty="0" smtClean="0"/>
              <a:t>ma non ritirerò da lui il mio amore, come l'ho ritirato da Saul, che ho rimosso di fronte a te. </a:t>
            </a:r>
          </a:p>
          <a:p>
            <a:pPr algn="just"/>
            <a:r>
              <a:rPr lang="it-IT" sz="2800" baseline="30000" dirty="0" smtClean="0"/>
              <a:t>16</a:t>
            </a:r>
            <a:r>
              <a:rPr lang="it-IT" sz="2800" dirty="0" smtClean="0"/>
              <a:t>La tua casa e il tuo regno saranno saldi per sempre davanti a te, il tuo trono sarà reso stabile per sempre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log.studenti.it/biscobreak/wp-content/uploads/2013/07/1.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22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paolocurtaz.it/wp-content/uploads/2009/12/0311142339_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28662" y="214290"/>
            <a:ext cx="7143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30000" dirty="0" smtClean="0"/>
              <a:t>15</a:t>
            </a:r>
            <a:r>
              <a:rPr lang="it-IT" sz="3200" i="1" u="sng" dirty="0" smtClean="0"/>
              <a:t>Davide</a:t>
            </a:r>
            <a:r>
              <a:rPr lang="it-IT" sz="3200" dirty="0" smtClean="0"/>
              <a:t> regnò su tutto Israele e rese giustizia con retti giudizi a tutto il suo popolo.</a:t>
            </a:r>
          </a:p>
          <a:p>
            <a:r>
              <a:rPr lang="it-IT" sz="3200" baseline="30000" dirty="0" smtClean="0"/>
              <a:t>16</a:t>
            </a:r>
            <a:r>
              <a:rPr lang="it-IT" sz="3200" b="1" dirty="0" smtClean="0"/>
              <a:t>Ioab</a:t>
            </a:r>
            <a:r>
              <a:rPr lang="it-IT" sz="3200" dirty="0" smtClean="0"/>
              <a:t>, figlio di </a:t>
            </a:r>
            <a:r>
              <a:rPr lang="it-IT" sz="3200" dirty="0" err="1" smtClean="0"/>
              <a:t>Seruià</a:t>
            </a:r>
            <a:r>
              <a:rPr lang="it-IT" sz="3200" dirty="0" smtClean="0"/>
              <a:t>, comandava l'esercito; </a:t>
            </a:r>
          </a:p>
          <a:p>
            <a:r>
              <a:rPr lang="it-IT" sz="3200" b="1" dirty="0" err="1" smtClean="0"/>
              <a:t>Giòsafat</a:t>
            </a:r>
            <a:r>
              <a:rPr lang="it-IT" sz="3200" dirty="0" smtClean="0"/>
              <a:t>, figlio di </a:t>
            </a:r>
            <a:r>
              <a:rPr lang="it-IT" sz="3200" dirty="0" err="1" smtClean="0"/>
              <a:t>Achilùd</a:t>
            </a:r>
            <a:r>
              <a:rPr lang="it-IT" sz="3200" dirty="0" smtClean="0"/>
              <a:t>, era archivista;</a:t>
            </a:r>
          </a:p>
          <a:p>
            <a:r>
              <a:rPr lang="it-IT" sz="3200" baseline="30000" dirty="0" smtClean="0"/>
              <a:t>17</a:t>
            </a:r>
            <a:r>
              <a:rPr lang="it-IT" sz="3200" b="1" dirty="0" smtClean="0"/>
              <a:t>Sadoc</a:t>
            </a:r>
            <a:r>
              <a:rPr lang="it-IT" sz="3200" dirty="0" smtClean="0"/>
              <a:t>, figlio di </a:t>
            </a:r>
            <a:r>
              <a:rPr lang="it-IT" sz="3200" dirty="0" err="1" smtClean="0"/>
              <a:t>Achitùb</a:t>
            </a:r>
            <a:r>
              <a:rPr lang="it-IT" sz="3200" dirty="0" smtClean="0"/>
              <a:t>, </a:t>
            </a:r>
          </a:p>
          <a:p>
            <a:r>
              <a:rPr lang="it-IT" sz="3200" dirty="0" smtClean="0"/>
              <a:t>e </a:t>
            </a:r>
            <a:r>
              <a:rPr lang="it-IT" sz="3200" b="1" dirty="0" err="1" smtClean="0"/>
              <a:t>Achimèlec</a:t>
            </a:r>
            <a:r>
              <a:rPr lang="it-IT" sz="3200" dirty="0" smtClean="0"/>
              <a:t>, figlio di </a:t>
            </a:r>
            <a:r>
              <a:rPr lang="it-IT" sz="3200" dirty="0" err="1" smtClean="0"/>
              <a:t>Ebiatàr</a:t>
            </a:r>
            <a:r>
              <a:rPr lang="it-IT" sz="3200" dirty="0" smtClean="0"/>
              <a:t>, erano sacerdoti; </a:t>
            </a:r>
          </a:p>
          <a:p>
            <a:r>
              <a:rPr lang="it-IT" sz="3200" b="1" dirty="0" err="1" smtClean="0"/>
              <a:t>Seraià</a:t>
            </a:r>
            <a:r>
              <a:rPr lang="it-IT" sz="3200" dirty="0" smtClean="0"/>
              <a:t> era scriba; </a:t>
            </a:r>
          </a:p>
          <a:p>
            <a:r>
              <a:rPr lang="it-IT" sz="3200" baseline="30000" dirty="0" smtClean="0"/>
              <a:t>18</a:t>
            </a:r>
            <a:r>
              <a:rPr lang="it-IT" sz="3200" b="1" dirty="0" smtClean="0"/>
              <a:t>Benaià</a:t>
            </a:r>
            <a:r>
              <a:rPr lang="it-IT" sz="3200" dirty="0" smtClean="0"/>
              <a:t>, figlio di </a:t>
            </a:r>
            <a:r>
              <a:rPr lang="it-IT" sz="3200" dirty="0" err="1" smtClean="0"/>
              <a:t>Ioiadà</a:t>
            </a:r>
            <a:r>
              <a:rPr lang="it-IT" sz="3200" dirty="0" smtClean="0"/>
              <a:t>, era capo dei </a:t>
            </a:r>
            <a:r>
              <a:rPr lang="it-IT" sz="3200" dirty="0" err="1" smtClean="0"/>
              <a:t>Cretei</a:t>
            </a:r>
            <a:r>
              <a:rPr lang="it-IT" sz="3200" dirty="0" smtClean="0"/>
              <a:t> e dei </a:t>
            </a:r>
            <a:r>
              <a:rPr lang="it-IT" sz="3200" dirty="0" err="1" smtClean="0"/>
              <a:t>Peletei</a:t>
            </a:r>
            <a:r>
              <a:rPr lang="it-IT" sz="3200" dirty="0" smtClean="0"/>
              <a:t> e </a:t>
            </a:r>
          </a:p>
          <a:p>
            <a:r>
              <a:rPr lang="it-IT" sz="3200" dirty="0" smtClean="0"/>
              <a:t>i figli di Davide erano sacerdoti.</a:t>
            </a:r>
            <a:endParaRPr lang="it-IT" sz="32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iceoimperia.it/pari_opp/lavori/elaborati/2D_REL_Tamar_file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500726" cy="6435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avid di Michelange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459"/>
            <a:ext cx="3609496" cy="6842541"/>
          </a:xfrm>
        </p:spPr>
      </p:pic>
      <p:sp>
        <p:nvSpPr>
          <p:cNvPr id="5" name="CasellaDiTesto 4"/>
          <p:cNvSpPr txBox="1"/>
          <p:nvPr/>
        </p:nvSpPr>
        <p:spPr>
          <a:xfrm>
            <a:off x="5072066" y="357166"/>
            <a:ext cx="335758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Michelangelo </a:t>
            </a:r>
            <a:r>
              <a:rPr lang="it-IT" i="1" dirty="0" err="1" smtClean="0"/>
              <a:t>Buonarotti</a:t>
            </a:r>
            <a:endParaRPr lang="it-IT" i="1" dirty="0" smtClean="0"/>
          </a:p>
          <a:p>
            <a:r>
              <a:rPr lang="it-IT" sz="2800" b="1" dirty="0" smtClean="0"/>
              <a:t>David</a:t>
            </a:r>
          </a:p>
          <a:p>
            <a:r>
              <a:rPr lang="it-IT" b="1" dirty="0" smtClean="0"/>
              <a:t>Firenze, Galleria dell’Accademia</a:t>
            </a:r>
          </a:p>
          <a:p>
            <a:endParaRPr lang="it-IT" b="1" dirty="0" smtClean="0"/>
          </a:p>
          <a:p>
            <a:r>
              <a:rPr lang="it-IT" dirty="0" smtClean="0"/>
              <a:t>517 cm; 5600 Kg</a:t>
            </a:r>
          </a:p>
          <a:p>
            <a:endParaRPr lang="it-IT" b="1" dirty="0" smtClean="0"/>
          </a:p>
          <a:p>
            <a:r>
              <a:rPr lang="it-IT" b="1" dirty="0" smtClean="0"/>
              <a:t>1501-1504</a:t>
            </a:r>
          </a:p>
          <a:p>
            <a:endParaRPr lang="it-IT" b="1" dirty="0" smtClean="0"/>
          </a:p>
          <a:p>
            <a:r>
              <a:rPr lang="it-IT" dirty="0" smtClean="0"/>
              <a:t>“</a:t>
            </a:r>
            <a:r>
              <a:rPr lang="it-IT" i="1" dirty="0" smtClean="0"/>
              <a:t>Questa è la statua più bella del mondo. La bellezza di questa scultura non consiste solo nell’anatomia e nello studio del corpo umano, ma la delicatezza che è stata donata dall’autore a questo soggetto</a:t>
            </a:r>
            <a:r>
              <a:rPr lang="it-IT" dirty="0" smtClean="0"/>
              <a:t>” (Vasari)</a:t>
            </a:r>
          </a:p>
          <a:p>
            <a:endParaRPr lang="it-IT" dirty="0" smtClean="0"/>
          </a:p>
          <a:p>
            <a:r>
              <a:rPr lang="it-IT" dirty="0" smtClean="0"/>
              <a:t>Michelangelo aggiusta “il gigante” già abbozzato da Agostino di Duccio 40 anni prima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1/19/Mattia_Preti_-_La_Festa_di_Assalo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59909" cy="5681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571480"/>
            <a:ext cx="80010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aseline="30000" dirty="0" smtClean="0"/>
              <a:t>20</a:t>
            </a:r>
            <a:r>
              <a:rPr lang="it-IT" sz="2800" dirty="0" smtClean="0"/>
              <a:t>Allora </a:t>
            </a:r>
            <a:r>
              <a:rPr lang="it-IT" sz="2800" dirty="0" err="1" smtClean="0"/>
              <a:t>Assalonne</a:t>
            </a:r>
            <a:r>
              <a:rPr lang="it-IT" sz="2800" dirty="0" smtClean="0"/>
              <a:t> disse ad </a:t>
            </a:r>
            <a:r>
              <a:rPr lang="it-IT" sz="2800" dirty="0" err="1" smtClean="0"/>
              <a:t>Achitòfel</a:t>
            </a:r>
            <a:r>
              <a:rPr lang="it-IT" sz="2800" dirty="0" smtClean="0"/>
              <a:t>: </a:t>
            </a:r>
          </a:p>
          <a:p>
            <a:r>
              <a:rPr lang="it-IT" sz="2800" dirty="0" smtClean="0"/>
              <a:t>"Consultatevi su quello che dobbiamo fare". </a:t>
            </a:r>
          </a:p>
          <a:p>
            <a:r>
              <a:rPr lang="it-IT" sz="2800" baseline="30000" dirty="0" smtClean="0"/>
              <a:t>21</a:t>
            </a:r>
            <a:r>
              <a:rPr lang="it-IT" sz="2800" dirty="0" smtClean="0"/>
              <a:t>Achitòfel rispose ad </a:t>
            </a:r>
            <a:r>
              <a:rPr lang="it-IT" sz="2800" dirty="0" err="1" smtClean="0"/>
              <a:t>Assalonne</a:t>
            </a:r>
            <a:r>
              <a:rPr lang="it-IT" sz="2800" dirty="0" smtClean="0"/>
              <a:t>: "</a:t>
            </a:r>
            <a:r>
              <a:rPr lang="it-IT" sz="2800" i="1" dirty="0" smtClean="0"/>
              <a:t>Entra dalle concubine che tuo padre ha lasciato a custodia della casa</a:t>
            </a:r>
            <a:r>
              <a:rPr lang="it-IT" sz="2800" dirty="0" smtClean="0"/>
              <a:t>; tutto Israele saprà che ti sei reso odioso a tuo padre e sarà rafforzato il coraggio di tutti i tuoi". </a:t>
            </a:r>
          </a:p>
          <a:p>
            <a:r>
              <a:rPr lang="it-IT" sz="2800" baseline="30000" dirty="0" smtClean="0"/>
              <a:t>22</a:t>
            </a:r>
            <a:r>
              <a:rPr lang="it-IT" sz="2800" dirty="0" smtClean="0"/>
              <a:t>Fu dunque tesa una tenda sulla terrazza per </a:t>
            </a:r>
            <a:r>
              <a:rPr lang="it-IT" sz="2800" dirty="0" err="1" smtClean="0"/>
              <a:t>Assalonne</a:t>
            </a:r>
            <a:r>
              <a:rPr lang="it-IT" sz="2800" dirty="0" smtClean="0"/>
              <a:t> e </a:t>
            </a:r>
            <a:r>
              <a:rPr lang="it-IT" sz="2800" dirty="0" err="1" smtClean="0"/>
              <a:t>Assalonne</a:t>
            </a:r>
            <a:r>
              <a:rPr lang="it-IT" sz="2800" dirty="0" smtClean="0"/>
              <a:t> entrò dalle concubine del padre, alla vista di tutto Israele. </a:t>
            </a:r>
          </a:p>
          <a:p>
            <a:r>
              <a:rPr lang="it-IT" sz="2800" baseline="30000" dirty="0" smtClean="0"/>
              <a:t>23</a:t>
            </a:r>
            <a:r>
              <a:rPr lang="it-IT" sz="2800" b="1" dirty="0" smtClean="0"/>
              <a:t>In quei giorni un consiglio dato da </a:t>
            </a:r>
            <a:r>
              <a:rPr lang="it-IT" sz="2800" b="1" dirty="0" err="1" smtClean="0"/>
              <a:t>Achitòfel</a:t>
            </a:r>
            <a:r>
              <a:rPr lang="it-IT" sz="2800" b="1" dirty="0" smtClean="0"/>
              <a:t> era come se si fosse consultata la parola di Dio</a:t>
            </a:r>
            <a:r>
              <a:rPr lang="it-IT" sz="2800" dirty="0" smtClean="0"/>
              <a:t>. Così era di tutti i consigli di </a:t>
            </a:r>
            <a:r>
              <a:rPr lang="it-IT" sz="2800" dirty="0" err="1" smtClean="0"/>
              <a:t>Achitòfel</a:t>
            </a:r>
            <a:r>
              <a:rPr lang="it-IT" sz="2800" dirty="0" smtClean="0"/>
              <a:t>, tanto per Davide che per </a:t>
            </a:r>
            <a:r>
              <a:rPr lang="it-IT" sz="2800" dirty="0" err="1" smtClean="0"/>
              <a:t>Assalonne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rabadoantiguo.com/grabados/15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2030"/>
            <a:ext cx="6786610" cy="6435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571480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/>
              <a:t>8</a:t>
            </a:r>
            <a:r>
              <a:rPr lang="it-IT" dirty="0" smtClean="0"/>
              <a:t>Questi sono i nomi dei prodi di Davide: </a:t>
            </a:r>
            <a:r>
              <a:rPr lang="it-IT" b="1" dirty="0" err="1" smtClean="0"/>
              <a:t>Is-Baal</a:t>
            </a:r>
            <a:r>
              <a:rPr lang="it-IT" dirty="0" smtClean="0"/>
              <a:t>, l'</a:t>
            </a:r>
            <a:r>
              <a:rPr lang="it-IT" dirty="0" err="1" smtClean="0"/>
              <a:t>Acmonita</a:t>
            </a:r>
            <a:r>
              <a:rPr lang="it-IT" dirty="0" smtClean="0"/>
              <a:t>, capo dei Tre. Egli, impugnando la lancia contro ottocento uomini, li trafisse in un solo scontro. </a:t>
            </a:r>
            <a:r>
              <a:rPr lang="it-IT" baseline="30000" dirty="0" smtClean="0"/>
              <a:t>9</a:t>
            </a:r>
            <a:r>
              <a:rPr lang="it-IT" dirty="0" smtClean="0"/>
              <a:t>Dopo di lui veniva </a:t>
            </a:r>
            <a:r>
              <a:rPr lang="it-IT" b="1" dirty="0" err="1" smtClean="0"/>
              <a:t>Eleàzaro</a:t>
            </a:r>
            <a:r>
              <a:rPr lang="it-IT" dirty="0" smtClean="0"/>
              <a:t>, figlio di Dodo, l'</a:t>
            </a:r>
            <a:r>
              <a:rPr lang="it-IT" dirty="0" err="1" smtClean="0"/>
              <a:t>Acochita</a:t>
            </a:r>
            <a:r>
              <a:rPr lang="it-IT" dirty="0" smtClean="0"/>
              <a:t>, uno dei tre prodi che erano con Davide: quando i Filistei li insultarono, si schierarono là per combattere, mentre gli Israeliti si ritirarono sulle alture. </a:t>
            </a:r>
            <a:r>
              <a:rPr lang="it-IT" baseline="30000" dirty="0" smtClean="0"/>
              <a:t>10</a:t>
            </a:r>
            <a:r>
              <a:rPr lang="it-IT" dirty="0" smtClean="0"/>
              <a:t>Egli si alzò, percosse i Filistei, finché la sua mano, sfinita, rimase attaccata alla spada. Il Signore operò quel giorno una grande salvezza e il popolo seguì </a:t>
            </a:r>
            <a:r>
              <a:rPr lang="it-IT" dirty="0" err="1" smtClean="0"/>
              <a:t>Eleàzaro</a:t>
            </a:r>
            <a:r>
              <a:rPr lang="it-IT" dirty="0" smtClean="0"/>
              <a:t> soltanto per spogliare i cadaveri. </a:t>
            </a:r>
            <a:r>
              <a:rPr lang="it-IT" baseline="30000" dirty="0" smtClean="0"/>
              <a:t>11</a:t>
            </a:r>
            <a:r>
              <a:rPr lang="it-IT" dirty="0" smtClean="0"/>
              <a:t>Dopo di lui veniva </a:t>
            </a:r>
            <a:r>
              <a:rPr lang="it-IT" b="1" dirty="0" err="1" smtClean="0"/>
              <a:t>Sammà</a:t>
            </a:r>
            <a:r>
              <a:rPr lang="it-IT" dirty="0" smtClean="0"/>
              <a:t> figlio di </a:t>
            </a:r>
            <a:r>
              <a:rPr lang="it-IT" dirty="0" err="1" smtClean="0"/>
              <a:t>Aghè</a:t>
            </a:r>
            <a:r>
              <a:rPr lang="it-IT" dirty="0" smtClean="0"/>
              <a:t>, l'</a:t>
            </a:r>
            <a:r>
              <a:rPr lang="it-IT" dirty="0" err="1" smtClean="0"/>
              <a:t>Ararita</a:t>
            </a:r>
            <a:r>
              <a:rPr lang="it-IT" dirty="0" smtClean="0"/>
              <a:t>. I Filistei erano radunati a </a:t>
            </a:r>
            <a:r>
              <a:rPr lang="it-IT" dirty="0" err="1" smtClean="0"/>
              <a:t>Lechì</a:t>
            </a:r>
            <a:r>
              <a:rPr lang="it-IT" dirty="0" smtClean="0"/>
              <a:t>; in quel luogo vi era un campo pieno di lenticchie e il popolo fuggì dinanzi ai Filistei. </a:t>
            </a:r>
            <a:r>
              <a:rPr lang="it-IT" baseline="30000" dirty="0" smtClean="0"/>
              <a:t>12</a:t>
            </a:r>
            <a:r>
              <a:rPr lang="it-IT" dirty="0" smtClean="0"/>
              <a:t>Egli allora si appostò in mezzo al campo, lo difese e sconfisse i Filistei, e il Signore operò una grande vittoria.</a:t>
            </a:r>
            <a:br>
              <a:rPr lang="it-IT" dirty="0" smtClean="0"/>
            </a:br>
            <a:r>
              <a:rPr lang="it-IT" baseline="30000" dirty="0" smtClean="0"/>
              <a:t>13</a:t>
            </a:r>
            <a:r>
              <a:rPr lang="it-IT" b="1" dirty="0" smtClean="0"/>
              <a:t>Tre dei Trenta </a:t>
            </a:r>
            <a:r>
              <a:rPr lang="it-IT" dirty="0" smtClean="0"/>
              <a:t>capi scesero al tempo della mietitura e vennero da Davide nella caverna di </a:t>
            </a:r>
            <a:r>
              <a:rPr lang="it-IT" dirty="0" err="1" smtClean="0"/>
              <a:t>Adullàm</a:t>
            </a:r>
            <a:r>
              <a:rPr lang="it-IT" dirty="0" smtClean="0"/>
              <a:t>, mentre una schiera di Filistei era accampata nella valle dei </a:t>
            </a:r>
            <a:r>
              <a:rPr lang="it-IT" dirty="0" err="1" smtClean="0"/>
              <a:t>Refaìm</a:t>
            </a:r>
            <a:r>
              <a:rPr lang="it-IT" dirty="0" smtClean="0"/>
              <a:t>. </a:t>
            </a:r>
            <a:r>
              <a:rPr lang="it-IT" baseline="30000" dirty="0" smtClean="0"/>
              <a:t>14</a:t>
            </a:r>
            <a:r>
              <a:rPr lang="it-IT" dirty="0" smtClean="0"/>
              <a:t>Davide era allora nel rifugio e c'era una postazione di Filistei a Betlemme.</a:t>
            </a:r>
            <a:r>
              <a:rPr lang="it-IT" baseline="30000" dirty="0" smtClean="0"/>
              <a:t>15</a:t>
            </a:r>
            <a:r>
              <a:rPr lang="it-IT" dirty="0" smtClean="0"/>
              <a:t>Davide ebbe un desiderio e disse: "Se qualcuno mi desse da bere l'acqua del pozzo che è vicino alla porta di Betlemme!". </a:t>
            </a:r>
            <a:r>
              <a:rPr lang="it-IT" baseline="30000" dirty="0" smtClean="0"/>
              <a:t>16</a:t>
            </a:r>
            <a:r>
              <a:rPr lang="it-IT" dirty="0" smtClean="0"/>
              <a:t>I tre prodi irruppero nel campo filisteo, attinsero l'acqua dal pozzo di Betlemme, vicino alla porta, la presero e la presentarono a Davide, il quale però non ne volle bere, ma la sparse in onore del Signore, </a:t>
            </a:r>
            <a:r>
              <a:rPr lang="it-IT" baseline="30000" dirty="0" smtClean="0"/>
              <a:t>17</a:t>
            </a:r>
            <a:r>
              <a:rPr lang="it-IT" dirty="0" smtClean="0"/>
              <a:t>dicendo: "Non sia mai, Signore, che io faccia una cosa simile! È il sangue di questi uomini, che sono andati là a rischio della loro vita!". Non la volle bere. Tali gesta compirono quei tre prodi.</a:t>
            </a:r>
            <a:endParaRPr lang="it-IT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571480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/>
              <a:t>18</a:t>
            </a:r>
            <a:r>
              <a:rPr lang="it-IT" b="1" dirty="0" smtClean="0"/>
              <a:t>Abisài</a:t>
            </a:r>
            <a:r>
              <a:rPr lang="it-IT" dirty="0" smtClean="0"/>
              <a:t>, fratello di </a:t>
            </a:r>
            <a:r>
              <a:rPr lang="it-IT" dirty="0" err="1" smtClean="0"/>
              <a:t>Ioab</a:t>
            </a:r>
            <a:r>
              <a:rPr lang="it-IT" dirty="0" smtClean="0"/>
              <a:t>, figlio di </a:t>
            </a:r>
            <a:r>
              <a:rPr lang="it-IT" dirty="0" err="1" smtClean="0"/>
              <a:t>Seruià</a:t>
            </a:r>
            <a:r>
              <a:rPr lang="it-IT" dirty="0" smtClean="0"/>
              <a:t>, fu il capo dei Trenta. Egli, impugnando la lancia contro trecento uomini, li trafisse; si fece un nome fra i Trenta. </a:t>
            </a:r>
            <a:r>
              <a:rPr lang="it-IT" baseline="30000" dirty="0" smtClean="0"/>
              <a:t>19</a:t>
            </a:r>
            <a:r>
              <a:rPr lang="it-IT" dirty="0" smtClean="0"/>
              <a:t>Certo, fu glorioso fra i Trenta e divenne loro comandante, ma non giunse alla pari dei Tre. </a:t>
            </a:r>
            <a:r>
              <a:rPr lang="it-IT" baseline="30000" dirty="0" smtClean="0"/>
              <a:t>20</a:t>
            </a:r>
            <a:r>
              <a:rPr lang="it-IT" dirty="0" smtClean="0"/>
              <a:t>Poi veniva </a:t>
            </a:r>
            <a:r>
              <a:rPr lang="it-IT" b="1" dirty="0" err="1" smtClean="0"/>
              <a:t>Benaià</a:t>
            </a:r>
            <a:r>
              <a:rPr lang="it-IT" dirty="0" smtClean="0"/>
              <a:t>, figlio di </a:t>
            </a:r>
            <a:r>
              <a:rPr lang="it-IT" dirty="0" err="1" smtClean="0"/>
              <a:t>Ioiadà</a:t>
            </a:r>
            <a:r>
              <a:rPr lang="it-IT" dirty="0" smtClean="0"/>
              <a:t>, uomo valoroso, di molte prodezze, originario di </a:t>
            </a:r>
            <a:r>
              <a:rPr lang="it-IT" dirty="0" err="1" smtClean="0"/>
              <a:t>Kabseèl</a:t>
            </a:r>
            <a:r>
              <a:rPr lang="it-IT" dirty="0" smtClean="0"/>
              <a:t>. Egli uccise i due figli di </a:t>
            </a:r>
            <a:r>
              <a:rPr lang="it-IT" dirty="0" err="1" smtClean="0"/>
              <a:t>Arièl</a:t>
            </a:r>
            <a:r>
              <a:rPr lang="it-IT" dirty="0" smtClean="0"/>
              <a:t>, di </a:t>
            </a:r>
            <a:r>
              <a:rPr lang="it-IT" dirty="0" err="1" smtClean="0"/>
              <a:t>Moab</a:t>
            </a:r>
            <a:r>
              <a:rPr lang="it-IT" dirty="0" smtClean="0"/>
              <a:t>; inoltre, sceso in una cisterna in un giorno di neve, vi abbatté un leone. </a:t>
            </a:r>
            <a:r>
              <a:rPr lang="it-IT" baseline="30000" dirty="0" smtClean="0"/>
              <a:t>21</a:t>
            </a:r>
            <a:r>
              <a:rPr lang="it-IT" dirty="0" smtClean="0"/>
              <a:t>Uccise anche un Egiziano, uomo d'alta statura, il quale teneva in mano una lancia; gli andò incontro con un bastone, strappò di mano all'Egiziano la lancia e lo uccise con la sua stessa lancia. </a:t>
            </a:r>
            <a:r>
              <a:rPr lang="it-IT" baseline="30000" dirty="0" smtClean="0"/>
              <a:t>22</a:t>
            </a:r>
            <a:r>
              <a:rPr lang="it-IT" dirty="0" smtClean="0"/>
              <a:t>Questo fece </a:t>
            </a:r>
            <a:r>
              <a:rPr lang="it-IT" b="1" dirty="0" err="1" smtClean="0"/>
              <a:t>Benaià</a:t>
            </a:r>
            <a:r>
              <a:rPr lang="it-IT" dirty="0" smtClean="0"/>
              <a:t>, figlio di </a:t>
            </a:r>
            <a:r>
              <a:rPr lang="it-IT" dirty="0" err="1" smtClean="0"/>
              <a:t>Ioiadà</a:t>
            </a:r>
            <a:r>
              <a:rPr lang="it-IT" dirty="0" smtClean="0"/>
              <a:t>, e si fece un nome tra i trenta prodi. </a:t>
            </a:r>
            <a:r>
              <a:rPr lang="it-IT" baseline="30000" dirty="0" smtClean="0"/>
              <a:t>23</a:t>
            </a:r>
            <a:r>
              <a:rPr lang="it-IT" dirty="0" smtClean="0"/>
              <a:t>Fu glorioso fra i Trenta, ma non giunse alla pari dei Tre. Davide lo mise a capo del suo corpo di guardia. </a:t>
            </a:r>
            <a:r>
              <a:rPr lang="it-IT" baseline="30000" dirty="0" smtClean="0"/>
              <a:t>24</a:t>
            </a:r>
            <a:r>
              <a:rPr lang="it-IT" dirty="0" smtClean="0"/>
              <a:t>Poi </a:t>
            </a:r>
            <a:r>
              <a:rPr lang="it-IT" b="1" dirty="0" err="1" smtClean="0"/>
              <a:t>Asaèl</a:t>
            </a:r>
            <a:r>
              <a:rPr lang="it-IT" dirty="0" smtClean="0"/>
              <a:t>, fratello di </a:t>
            </a:r>
            <a:r>
              <a:rPr lang="it-IT" dirty="0" err="1" smtClean="0"/>
              <a:t>Ioab</a:t>
            </a:r>
            <a:r>
              <a:rPr lang="it-IT" dirty="0" smtClean="0"/>
              <a:t>, uno dei Trenta, </a:t>
            </a:r>
            <a:r>
              <a:rPr lang="it-IT" b="1" dirty="0" err="1" smtClean="0"/>
              <a:t>Elcanàn</a:t>
            </a:r>
            <a:r>
              <a:rPr lang="it-IT" dirty="0" smtClean="0"/>
              <a:t>, figlio di Dodo, di Betlemme, </a:t>
            </a:r>
            <a:r>
              <a:rPr lang="it-IT" b="1" baseline="30000" dirty="0" smtClean="0"/>
              <a:t>25</a:t>
            </a:r>
            <a:r>
              <a:rPr lang="it-IT" b="1" dirty="0" smtClean="0"/>
              <a:t>Sammà</a:t>
            </a:r>
            <a:r>
              <a:rPr lang="it-IT" dirty="0" smtClean="0"/>
              <a:t> di </a:t>
            </a:r>
            <a:r>
              <a:rPr lang="it-IT" dirty="0" err="1" smtClean="0"/>
              <a:t>Carod</a:t>
            </a:r>
            <a:r>
              <a:rPr lang="it-IT" dirty="0" smtClean="0"/>
              <a:t>, </a:t>
            </a:r>
            <a:r>
              <a:rPr lang="it-IT" dirty="0" err="1" smtClean="0"/>
              <a:t>Elikà</a:t>
            </a:r>
            <a:r>
              <a:rPr lang="it-IT" dirty="0" smtClean="0"/>
              <a:t> di </a:t>
            </a:r>
            <a:r>
              <a:rPr lang="it-IT" dirty="0" err="1" smtClean="0"/>
              <a:t>Carod</a:t>
            </a:r>
            <a:r>
              <a:rPr lang="it-IT" dirty="0" smtClean="0"/>
              <a:t>, </a:t>
            </a:r>
            <a:r>
              <a:rPr lang="it-IT" b="1" baseline="30000" dirty="0" smtClean="0"/>
              <a:t>26</a:t>
            </a:r>
            <a:r>
              <a:rPr lang="it-IT" b="1" dirty="0" smtClean="0"/>
              <a:t>Cheles </a:t>
            </a:r>
            <a:r>
              <a:rPr lang="it-IT" dirty="0" smtClean="0"/>
              <a:t>di </a:t>
            </a:r>
            <a:r>
              <a:rPr lang="it-IT" dirty="0" err="1" smtClean="0"/>
              <a:t>Pelet</a:t>
            </a:r>
            <a:r>
              <a:rPr lang="it-IT" dirty="0" smtClean="0"/>
              <a:t>, Ira, figlio di </a:t>
            </a:r>
            <a:r>
              <a:rPr lang="it-IT" dirty="0" err="1" smtClean="0"/>
              <a:t>Ikkes</a:t>
            </a:r>
            <a:r>
              <a:rPr lang="it-IT" dirty="0" smtClean="0"/>
              <a:t>, di </a:t>
            </a:r>
            <a:r>
              <a:rPr lang="it-IT" dirty="0" err="1" smtClean="0"/>
              <a:t>Tekòa</a:t>
            </a:r>
            <a:r>
              <a:rPr lang="it-IT" dirty="0" smtClean="0"/>
              <a:t>, </a:t>
            </a:r>
            <a:r>
              <a:rPr lang="it-IT" b="1" baseline="30000" dirty="0" smtClean="0"/>
              <a:t>27</a:t>
            </a:r>
            <a:r>
              <a:rPr lang="it-IT" b="1" dirty="0" smtClean="0"/>
              <a:t>Abièzer</a:t>
            </a:r>
            <a:r>
              <a:rPr lang="it-IT" dirty="0" smtClean="0"/>
              <a:t> di </a:t>
            </a:r>
            <a:r>
              <a:rPr lang="it-IT" dirty="0" err="1" smtClean="0"/>
              <a:t>Anatòt</a:t>
            </a:r>
            <a:r>
              <a:rPr lang="it-IT" dirty="0" smtClean="0"/>
              <a:t>, </a:t>
            </a:r>
            <a:r>
              <a:rPr lang="it-IT" dirty="0" err="1" smtClean="0"/>
              <a:t>Mebunnài</a:t>
            </a:r>
            <a:r>
              <a:rPr lang="it-IT" dirty="0" smtClean="0"/>
              <a:t> di </a:t>
            </a:r>
            <a:r>
              <a:rPr lang="it-IT" dirty="0" err="1" smtClean="0"/>
              <a:t>Cusa</a:t>
            </a:r>
            <a:r>
              <a:rPr lang="it-IT" dirty="0" smtClean="0"/>
              <a:t>, </a:t>
            </a:r>
            <a:r>
              <a:rPr lang="it-IT" b="1" baseline="30000" dirty="0" smtClean="0"/>
              <a:t>28</a:t>
            </a:r>
            <a:r>
              <a:rPr lang="it-IT" b="1" dirty="0" smtClean="0"/>
              <a:t>Salmon</a:t>
            </a:r>
            <a:r>
              <a:rPr lang="it-IT" dirty="0" smtClean="0"/>
              <a:t> di </a:t>
            </a:r>
            <a:r>
              <a:rPr lang="it-IT" dirty="0" err="1" smtClean="0"/>
              <a:t>Acòach</a:t>
            </a:r>
            <a:r>
              <a:rPr lang="it-IT" dirty="0" smtClean="0"/>
              <a:t>, </a:t>
            </a:r>
            <a:r>
              <a:rPr lang="it-IT" dirty="0" err="1" smtClean="0"/>
              <a:t>Maarai</a:t>
            </a:r>
            <a:r>
              <a:rPr lang="it-IT" dirty="0" smtClean="0"/>
              <a:t> di </a:t>
            </a:r>
            <a:r>
              <a:rPr lang="it-IT" dirty="0" err="1" smtClean="0"/>
              <a:t>Netofà</a:t>
            </a:r>
            <a:r>
              <a:rPr lang="it-IT" dirty="0" smtClean="0"/>
              <a:t>, </a:t>
            </a:r>
            <a:r>
              <a:rPr lang="it-IT" b="1" baseline="30000" dirty="0" smtClean="0"/>
              <a:t>29</a:t>
            </a:r>
            <a:r>
              <a:rPr lang="it-IT" b="1" dirty="0" smtClean="0"/>
              <a:t>Cheleb</a:t>
            </a:r>
            <a:r>
              <a:rPr lang="it-IT" dirty="0" smtClean="0"/>
              <a:t>, figlio di </a:t>
            </a:r>
            <a:r>
              <a:rPr lang="it-IT" dirty="0" err="1" smtClean="0"/>
              <a:t>Baanà</a:t>
            </a:r>
            <a:r>
              <a:rPr lang="it-IT" dirty="0" smtClean="0"/>
              <a:t>, di </a:t>
            </a:r>
            <a:r>
              <a:rPr lang="it-IT" dirty="0" err="1" smtClean="0"/>
              <a:t>Netofà</a:t>
            </a:r>
            <a:r>
              <a:rPr lang="it-IT" dirty="0" smtClean="0"/>
              <a:t>, </a:t>
            </a:r>
            <a:r>
              <a:rPr lang="it-IT" dirty="0" err="1" smtClean="0"/>
              <a:t>Ittài</a:t>
            </a:r>
            <a:r>
              <a:rPr lang="it-IT" dirty="0" smtClean="0"/>
              <a:t>, figlio di </a:t>
            </a:r>
            <a:r>
              <a:rPr lang="it-IT" dirty="0" err="1" smtClean="0"/>
              <a:t>Ribài</a:t>
            </a:r>
            <a:r>
              <a:rPr lang="it-IT" dirty="0" smtClean="0"/>
              <a:t>, di </a:t>
            </a:r>
            <a:r>
              <a:rPr lang="it-IT" dirty="0" err="1" smtClean="0"/>
              <a:t>Gàbaa</a:t>
            </a:r>
            <a:r>
              <a:rPr lang="it-IT" dirty="0" smtClean="0"/>
              <a:t> dei figli di Beniamino, </a:t>
            </a:r>
            <a:r>
              <a:rPr lang="it-IT" b="1" baseline="30000" dirty="0" smtClean="0"/>
              <a:t>30</a:t>
            </a:r>
            <a:r>
              <a:rPr lang="it-IT" b="1" dirty="0" smtClean="0"/>
              <a:t>Benaià</a:t>
            </a:r>
            <a:r>
              <a:rPr lang="it-IT" dirty="0" smtClean="0"/>
              <a:t> di </a:t>
            </a:r>
            <a:r>
              <a:rPr lang="it-IT" dirty="0" err="1" smtClean="0"/>
              <a:t>Piratòn</a:t>
            </a:r>
            <a:r>
              <a:rPr lang="it-IT" dirty="0" smtClean="0"/>
              <a:t>, </a:t>
            </a:r>
            <a:r>
              <a:rPr lang="it-IT" dirty="0" err="1" smtClean="0"/>
              <a:t>Iddài</a:t>
            </a:r>
            <a:r>
              <a:rPr lang="it-IT" dirty="0" smtClean="0"/>
              <a:t> di </a:t>
            </a:r>
            <a:r>
              <a:rPr lang="it-IT" dirty="0" err="1" smtClean="0"/>
              <a:t>Nacalè-Gaas</a:t>
            </a:r>
            <a:r>
              <a:rPr lang="it-IT" dirty="0" smtClean="0"/>
              <a:t>, </a:t>
            </a:r>
            <a:r>
              <a:rPr lang="it-IT" b="1" baseline="30000" dirty="0" smtClean="0"/>
              <a:t>31</a:t>
            </a:r>
            <a:r>
              <a:rPr lang="it-IT" b="1" dirty="0" smtClean="0"/>
              <a:t>Abi-Albòn</a:t>
            </a:r>
            <a:r>
              <a:rPr lang="it-IT" dirty="0" smtClean="0"/>
              <a:t> di </a:t>
            </a:r>
            <a:r>
              <a:rPr lang="it-IT" dirty="0" err="1" smtClean="0"/>
              <a:t>Arbàt</a:t>
            </a:r>
            <a:r>
              <a:rPr lang="it-IT" dirty="0" smtClean="0"/>
              <a:t>, </a:t>
            </a:r>
            <a:r>
              <a:rPr lang="it-IT" dirty="0" err="1" smtClean="0"/>
              <a:t>Azmàvet</a:t>
            </a:r>
            <a:r>
              <a:rPr lang="it-IT" dirty="0" smtClean="0"/>
              <a:t> di </a:t>
            </a:r>
            <a:r>
              <a:rPr lang="it-IT" dirty="0" err="1" smtClean="0"/>
              <a:t>Bacurìm</a:t>
            </a:r>
            <a:r>
              <a:rPr lang="it-IT" dirty="0" smtClean="0"/>
              <a:t>, </a:t>
            </a:r>
            <a:r>
              <a:rPr lang="it-IT" b="1" baseline="30000" dirty="0" smtClean="0"/>
              <a:t>32</a:t>
            </a:r>
            <a:r>
              <a:rPr lang="it-IT" b="1" dirty="0" smtClean="0"/>
              <a:t>Eliacbà</a:t>
            </a:r>
            <a:r>
              <a:rPr lang="it-IT" dirty="0" smtClean="0"/>
              <a:t> di </a:t>
            </a:r>
            <a:r>
              <a:rPr lang="it-IT" dirty="0" err="1" smtClean="0"/>
              <a:t>Saalbòn</a:t>
            </a:r>
            <a:r>
              <a:rPr lang="it-IT" dirty="0" smtClean="0"/>
              <a:t>, </a:t>
            </a:r>
            <a:r>
              <a:rPr lang="it-IT" dirty="0" err="1" smtClean="0"/>
              <a:t>Iasen</a:t>
            </a:r>
            <a:r>
              <a:rPr lang="it-IT" dirty="0" smtClean="0"/>
              <a:t> di </a:t>
            </a:r>
            <a:r>
              <a:rPr lang="it-IT" dirty="0" err="1" smtClean="0"/>
              <a:t>Gun</a:t>
            </a:r>
            <a:r>
              <a:rPr lang="it-IT" dirty="0" smtClean="0"/>
              <a:t>, </a:t>
            </a:r>
            <a:r>
              <a:rPr lang="it-IT" dirty="0" err="1" smtClean="0"/>
              <a:t>Giònata</a:t>
            </a:r>
            <a:r>
              <a:rPr lang="it-IT" dirty="0" smtClean="0"/>
              <a:t>, </a:t>
            </a:r>
            <a:r>
              <a:rPr lang="it-IT" baseline="30000" dirty="0" smtClean="0"/>
              <a:t>33</a:t>
            </a:r>
            <a:r>
              <a:rPr lang="it-IT" dirty="0" smtClean="0"/>
              <a:t>figlio di </a:t>
            </a:r>
            <a:r>
              <a:rPr lang="it-IT" dirty="0" err="1" smtClean="0"/>
              <a:t>Sammà</a:t>
            </a:r>
            <a:r>
              <a:rPr lang="it-IT" dirty="0" smtClean="0"/>
              <a:t>, di Arar, </a:t>
            </a:r>
            <a:r>
              <a:rPr lang="it-IT" b="1" dirty="0" err="1" smtClean="0"/>
              <a:t>Achiàm</a:t>
            </a:r>
            <a:r>
              <a:rPr lang="it-IT" dirty="0" smtClean="0"/>
              <a:t>, figlio di </a:t>
            </a:r>
            <a:r>
              <a:rPr lang="it-IT" dirty="0" err="1" smtClean="0"/>
              <a:t>Sarar</a:t>
            </a:r>
            <a:r>
              <a:rPr lang="it-IT" dirty="0" smtClean="0"/>
              <a:t>, di Arar, </a:t>
            </a:r>
            <a:r>
              <a:rPr lang="it-IT" b="1" baseline="30000" dirty="0" smtClean="0"/>
              <a:t>34</a:t>
            </a:r>
            <a:r>
              <a:rPr lang="it-IT" b="1" dirty="0" smtClean="0"/>
              <a:t>Elifèlet</a:t>
            </a:r>
            <a:r>
              <a:rPr lang="it-IT" dirty="0" smtClean="0"/>
              <a:t>, figlio di </a:t>
            </a:r>
            <a:r>
              <a:rPr lang="it-IT" dirty="0" err="1" smtClean="0"/>
              <a:t>Acasbài</a:t>
            </a:r>
            <a:r>
              <a:rPr lang="it-IT" dirty="0" smtClean="0"/>
              <a:t>, il </a:t>
            </a:r>
            <a:r>
              <a:rPr lang="it-IT" dirty="0" err="1" smtClean="0"/>
              <a:t>Maacatita</a:t>
            </a:r>
            <a:r>
              <a:rPr lang="it-IT" dirty="0" smtClean="0"/>
              <a:t>, </a:t>
            </a:r>
            <a:r>
              <a:rPr lang="it-IT" dirty="0" err="1" smtClean="0"/>
              <a:t>Eliàm</a:t>
            </a:r>
            <a:r>
              <a:rPr lang="it-IT" dirty="0" smtClean="0"/>
              <a:t>, figlio di </a:t>
            </a:r>
            <a:r>
              <a:rPr lang="it-IT" dirty="0" err="1" smtClean="0"/>
              <a:t>Achitòfel</a:t>
            </a:r>
            <a:r>
              <a:rPr lang="it-IT" dirty="0" smtClean="0"/>
              <a:t>, di </a:t>
            </a:r>
            <a:r>
              <a:rPr lang="it-IT" dirty="0" err="1" smtClean="0"/>
              <a:t>Ghilo</a:t>
            </a:r>
            <a:r>
              <a:rPr lang="it-IT" dirty="0" smtClean="0"/>
              <a:t>, </a:t>
            </a:r>
            <a:r>
              <a:rPr lang="it-IT" b="1" baseline="30000" dirty="0" smtClean="0"/>
              <a:t>35</a:t>
            </a:r>
            <a:r>
              <a:rPr lang="it-IT" b="1" dirty="0" smtClean="0"/>
              <a:t>Chesrài</a:t>
            </a:r>
            <a:r>
              <a:rPr lang="it-IT" dirty="0" smtClean="0"/>
              <a:t> di </a:t>
            </a:r>
            <a:r>
              <a:rPr lang="it-IT" dirty="0" err="1" smtClean="0"/>
              <a:t>Carmel</a:t>
            </a:r>
            <a:r>
              <a:rPr lang="it-IT" dirty="0" smtClean="0"/>
              <a:t>, </a:t>
            </a:r>
            <a:r>
              <a:rPr lang="it-IT" dirty="0" err="1" smtClean="0"/>
              <a:t>Paarài</a:t>
            </a:r>
            <a:r>
              <a:rPr lang="it-IT" dirty="0" smtClean="0"/>
              <a:t> di </a:t>
            </a:r>
            <a:r>
              <a:rPr lang="it-IT" dirty="0" err="1" smtClean="0"/>
              <a:t>Arab</a:t>
            </a:r>
            <a:r>
              <a:rPr lang="it-IT" dirty="0" smtClean="0"/>
              <a:t>, </a:t>
            </a:r>
            <a:r>
              <a:rPr lang="it-IT" b="1" baseline="30000" dirty="0" smtClean="0"/>
              <a:t>36</a:t>
            </a:r>
            <a:r>
              <a:rPr lang="it-IT" b="1" dirty="0" smtClean="0"/>
              <a:t>Igal</a:t>
            </a:r>
            <a:r>
              <a:rPr lang="it-IT" dirty="0" smtClean="0"/>
              <a:t>, figlio di </a:t>
            </a:r>
            <a:r>
              <a:rPr lang="it-IT" dirty="0" err="1" smtClean="0"/>
              <a:t>Natan</a:t>
            </a:r>
            <a:r>
              <a:rPr lang="it-IT" dirty="0" smtClean="0"/>
              <a:t>, di </a:t>
            </a:r>
            <a:r>
              <a:rPr lang="it-IT" dirty="0" err="1" smtClean="0"/>
              <a:t>Soba</a:t>
            </a:r>
            <a:r>
              <a:rPr lang="it-IT" dirty="0" smtClean="0"/>
              <a:t>, </a:t>
            </a:r>
            <a:r>
              <a:rPr lang="it-IT" dirty="0" err="1" smtClean="0"/>
              <a:t>Banì</a:t>
            </a:r>
            <a:r>
              <a:rPr lang="it-IT" dirty="0" smtClean="0"/>
              <a:t> di </a:t>
            </a:r>
            <a:r>
              <a:rPr lang="it-IT" dirty="0" err="1" smtClean="0"/>
              <a:t>Gad</a:t>
            </a:r>
            <a:r>
              <a:rPr lang="it-IT" dirty="0" smtClean="0"/>
              <a:t>, </a:t>
            </a:r>
            <a:r>
              <a:rPr lang="it-IT" b="1" baseline="30000" dirty="0" smtClean="0"/>
              <a:t>37</a:t>
            </a:r>
            <a:r>
              <a:rPr lang="it-IT" b="1" dirty="0" smtClean="0"/>
              <a:t>Selek</a:t>
            </a:r>
            <a:r>
              <a:rPr lang="it-IT" dirty="0" smtClean="0"/>
              <a:t> l'Ammonita, </a:t>
            </a:r>
            <a:r>
              <a:rPr lang="it-IT" dirty="0" err="1" smtClean="0"/>
              <a:t>Nacrài</a:t>
            </a:r>
            <a:r>
              <a:rPr lang="it-IT" dirty="0" smtClean="0"/>
              <a:t> di </a:t>
            </a:r>
            <a:r>
              <a:rPr lang="it-IT" dirty="0" err="1" smtClean="0"/>
              <a:t>Beeròt</a:t>
            </a:r>
            <a:r>
              <a:rPr lang="it-IT" dirty="0" smtClean="0"/>
              <a:t>, scudiero di </a:t>
            </a:r>
            <a:r>
              <a:rPr lang="it-IT" dirty="0" err="1" smtClean="0"/>
              <a:t>Ioab</a:t>
            </a:r>
            <a:r>
              <a:rPr lang="it-IT" dirty="0" smtClean="0"/>
              <a:t>, figlio di </a:t>
            </a:r>
            <a:r>
              <a:rPr lang="it-IT" dirty="0" err="1" smtClean="0"/>
              <a:t>Seruià</a:t>
            </a:r>
            <a:r>
              <a:rPr lang="it-IT" dirty="0" smtClean="0"/>
              <a:t>, </a:t>
            </a:r>
            <a:r>
              <a:rPr lang="it-IT" b="1" baseline="30000" dirty="0" smtClean="0"/>
              <a:t>38</a:t>
            </a:r>
            <a:r>
              <a:rPr lang="it-IT" b="1" dirty="0" smtClean="0"/>
              <a:t>Ira</a:t>
            </a:r>
            <a:r>
              <a:rPr lang="it-IT" dirty="0" smtClean="0"/>
              <a:t> di </a:t>
            </a:r>
            <a:r>
              <a:rPr lang="it-IT" dirty="0" err="1" smtClean="0"/>
              <a:t>Ieter</a:t>
            </a:r>
            <a:r>
              <a:rPr lang="it-IT" dirty="0" smtClean="0"/>
              <a:t>, </a:t>
            </a:r>
            <a:r>
              <a:rPr lang="it-IT" dirty="0" err="1" smtClean="0"/>
              <a:t>Gareb</a:t>
            </a:r>
            <a:r>
              <a:rPr lang="it-IT" dirty="0" smtClean="0"/>
              <a:t> di </a:t>
            </a:r>
            <a:r>
              <a:rPr lang="it-IT" dirty="0" err="1" smtClean="0"/>
              <a:t>Ieter</a:t>
            </a:r>
            <a:r>
              <a:rPr lang="it-IT" dirty="0" smtClean="0"/>
              <a:t>, </a:t>
            </a:r>
            <a:r>
              <a:rPr lang="it-IT" b="1" baseline="30000" dirty="0" smtClean="0"/>
              <a:t>39</a:t>
            </a:r>
            <a:r>
              <a:rPr lang="it-IT" b="1" dirty="0" smtClean="0"/>
              <a:t>Uria</a:t>
            </a:r>
            <a:r>
              <a:rPr lang="it-IT" dirty="0" smtClean="0"/>
              <a:t> l'Ittita. In tutto trentasette.</a:t>
            </a:r>
            <a:endParaRPr lang="it-IT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blog.studenti.it/biscobreak/wp-content/uploads/2013/03/davide-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214974" cy="6264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0"/>
            <a:ext cx="892971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aseline="30000" dirty="0" smtClean="0"/>
              <a:t>1</a:t>
            </a:r>
            <a:r>
              <a:rPr lang="it-IT" sz="2000" dirty="0" smtClean="0"/>
              <a:t> Il re Davide era vecchio e avanzato negli anni e, sebbene lo coprissero, non riusciva a riscaldarsi. </a:t>
            </a:r>
            <a:r>
              <a:rPr lang="it-IT" sz="2000" baseline="30000" dirty="0" smtClean="0"/>
              <a:t>2</a:t>
            </a:r>
            <a:r>
              <a:rPr lang="it-IT" sz="2000" dirty="0" smtClean="0"/>
              <a:t>I suoi servi gli suggerirono: "Si cerchi per il re, nostro signore, </a:t>
            </a:r>
            <a:r>
              <a:rPr lang="it-IT" sz="2000" u="sng" dirty="0" smtClean="0"/>
              <a:t>una giovane vergine</a:t>
            </a:r>
            <a:r>
              <a:rPr lang="it-IT" sz="2000" dirty="0" smtClean="0"/>
              <a:t>,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assista il re e lo curi e dorma sul suo seno; così il re, nostro signore, si riscalderà</a:t>
            </a:r>
            <a:r>
              <a:rPr lang="it-IT" sz="2000" dirty="0" smtClean="0"/>
              <a:t>". </a:t>
            </a:r>
          </a:p>
          <a:p>
            <a:r>
              <a:rPr lang="it-IT" sz="2000" baseline="30000" dirty="0" smtClean="0"/>
              <a:t>3</a:t>
            </a:r>
            <a:r>
              <a:rPr lang="it-IT" sz="2000" dirty="0" smtClean="0"/>
              <a:t>Si cercò in tutto il territorio d'Israele una giovane bella e si trovò </a:t>
            </a:r>
            <a:r>
              <a:rPr lang="it-IT" sz="2000" dirty="0" err="1" smtClean="0"/>
              <a:t>Abisàg</a:t>
            </a:r>
            <a:r>
              <a:rPr lang="it-IT" sz="2000" dirty="0" smtClean="0"/>
              <a:t>, la </a:t>
            </a:r>
            <a:r>
              <a:rPr lang="it-IT" sz="2000" dirty="0" err="1" smtClean="0"/>
              <a:t>Sunammita</a:t>
            </a:r>
            <a:r>
              <a:rPr lang="it-IT" sz="2000" dirty="0" smtClean="0"/>
              <a:t>, e la condussero al re. </a:t>
            </a:r>
          </a:p>
          <a:p>
            <a:r>
              <a:rPr lang="it-IT" sz="2000" baseline="30000" dirty="0" smtClean="0"/>
              <a:t>4</a:t>
            </a:r>
            <a:r>
              <a:rPr lang="it-IT" sz="2000" dirty="0" smtClean="0"/>
              <a:t>La giovane era straordinariamente bella; ella curava il re e lo serviva, ma il re non si unì a lei.</a:t>
            </a:r>
          </a:p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aseline="30000" dirty="0" smtClean="0"/>
              <a:t>5</a:t>
            </a:r>
            <a:r>
              <a:rPr lang="it-IT" sz="2000" dirty="0" smtClean="0"/>
              <a:t>Intanto </a:t>
            </a:r>
            <a:r>
              <a:rPr lang="it-IT" sz="2000" b="1" dirty="0" err="1" smtClean="0"/>
              <a:t>Adonia</a:t>
            </a:r>
            <a:r>
              <a:rPr lang="it-IT" sz="2000" dirty="0" smtClean="0"/>
              <a:t>, figlio di </a:t>
            </a:r>
            <a:r>
              <a:rPr lang="it-IT" sz="2000" dirty="0" err="1" smtClean="0"/>
              <a:t>Agghìt</a:t>
            </a:r>
            <a:r>
              <a:rPr lang="it-IT" sz="2000" dirty="0" smtClean="0"/>
              <a:t>, insuperbito, diceva: "</a:t>
            </a:r>
            <a:r>
              <a:rPr lang="it-IT" sz="3200" b="1" dirty="0" smtClean="0"/>
              <a:t>Sarò io il re</a:t>
            </a:r>
            <a:r>
              <a:rPr lang="it-IT" sz="2000" dirty="0" smtClean="0"/>
              <a:t>". Si procurò un carro, un tiro di cavalli e cinquanta uomini che correvano dinanzi a lui. </a:t>
            </a:r>
            <a:r>
              <a:rPr lang="it-IT" sz="2000" i="1" baseline="30000" dirty="0" smtClean="0"/>
              <a:t>6</a:t>
            </a:r>
            <a:r>
              <a:rPr lang="it-IT" sz="2000" i="1" dirty="0" smtClean="0"/>
              <a:t>Suo padre non lo contrariò mai</a:t>
            </a:r>
            <a:r>
              <a:rPr lang="it-IT" sz="2000" dirty="0" smtClean="0"/>
              <a:t>, dicendo: "Perché ti comporti in questo modo?". Anche lui era molto avvenente; era nato dopo </a:t>
            </a:r>
            <a:r>
              <a:rPr lang="it-IT" sz="2000" dirty="0" err="1" smtClean="0"/>
              <a:t>Assalonne</a:t>
            </a:r>
            <a:r>
              <a:rPr lang="it-IT" sz="2000" dirty="0" smtClean="0"/>
              <a:t>. </a:t>
            </a:r>
            <a:r>
              <a:rPr lang="it-IT" sz="2000" baseline="30000" dirty="0" smtClean="0"/>
              <a:t>7</a:t>
            </a:r>
            <a:r>
              <a:rPr lang="it-IT" sz="2000" dirty="0" smtClean="0"/>
              <a:t>Si accordò con </a:t>
            </a:r>
            <a:r>
              <a:rPr lang="it-IT" sz="2000" b="1" dirty="0" err="1" smtClean="0"/>
              <a:t>Ioab</a:t>
            </a:r>
            <a:r>
              <a:rPr lang="it-IT" sz="2000" dirty="0" smtClean="0"/>
              <a:t>, figlio di </a:t>
            </a:r>
            <a:r>
              <a:rPr lang="it-IT" sz="2000" dirty="0" err="1" smtClean="0"/>
              <a:t>Seruià</a:t>
            </a:r>
            <a:r>
              <a:rPr lang="it-IT" sz="2000" dirty="0" smtClean="0"/>
              <a:t>, e con il sacerdote </a:t>
            </a:r>
            <a:r>
              <a:rPr lang="it-IT" sz="2000" b="1" dirty="0" err="1" smtClean="0"/>
              <a:t>Ebiatàr</a:t>
            </a:r>
            <a:r>
              <a:rPr lang="it-IT" sz="2000" dirty="0" smtClean="0"/>
              <a:t>, i quali sostenevano il partito di </a:t>
            </a:r>
            <a:r>
              <a:rPr lang="it-IT" sz="2000" dirty="0" err="1" smtClean="0"/>
              <a:t>Adonia</a:t>
            </a:r>
            <a:r>
              <a:rPr lang="it-IT" sz="2000" dirty="0" smtClean="0"/>
              <a:t>. </a:t>
            </a:r>
            <a:r>
              <a:rPr lang="it-IT" sz="2000" baseline="30000" dirty="0" smtClean="0"/>
              <a:t>8</a:t>
            </a:r>
            <a:r>
              <a:rPr lang="it-IT" sz="2000" dirty="0" smtClean="0"/>
              <a:t>Invece il sacerdote </a:t>
            </a:r>
            <a:r>
              <a:rPr lang="it-IT" sz="2000" b="1" u="sng" dirty="0" err="1" smtClean="0"/>
              <a:t>Sadoc</a:t>
            </a:r>
            <a:r>
              <a:rPr lang="it-IT" sz="2000" dirty="0" smtClean="0"/>
              <a:t>, </a:t>
            </a:r>
            <a:r>
              <a:rPr lang="it-IT" sz="2000" b="1" u="sng" dirty="0" err="1" smtClean="0"/>
              <a:t>Benaià</a:t>
            </a:r>
            <a:r>
              <a:rPr lang="it-IT" sz="2000" dirty="0" smtClean="0"/>
              <a:t>, figlio di </a:t>
            </a:r>
            <a:r>
              <a:rPr lang="it-IT" sz="2000" dirty="0" err="1" smtClean="0"/>
              <a:t>Ioiadà</a:t>
            </a:r>
            <a:r>
              <a:rPr lang="it-IT" sz="2000" dirty="0" smtClean="0"/>
              <a:t>, il profeta </a:t>
            </a:r>
            <a:r>
              <a:rPr lang="it-IT" sz="2000" b="1" u="sng" dirty="0" err="1" smtClean="0"/>
              <a:t>Natan</a:t>
            </a:r>
            <a:r>
              <a:rPr lang="it-IT" sz="2000" dirty="0" smtClean="0"/>
              <a:t>, </a:t>
            </a:r>
            <a:r>
              <a:rPr lang="it-IT" sz="2000" b="1" u="sng" dirty="0" err="1" smtClean="0"/>
              <a:t>Simei</a:t>
            </a:r>
            <a:r>
              <a:rPr lang="it-IT" sz="2000" dirty="0" smtClean="0"/>
              <a:t>, </a:t>
            </a:r>
            <a:r>
              <a:rPr lang="it-IT" sz="2000" b="1" u="sng" dirty="0" smtClean="0"/>
              <a:t>Rei</a:t>
            </a:r>
            <a:r>
              <a:rPr lang="it-IT" sz="2000" dirty="0" smtClean="0"/>
              <a:t> e il </a:t>
            </a:r>
            <a:r>
              <a:rPr lang="it-IT" sz="2000" b="1" u="sng" dirty="0" smtClean="0"/>
              <a:t>corpo dei prodi di Davide </a:t>
            </a:r>
            <a:r>
              <a:rPr lang="it-IT" sz="2000" dirty="0" smtClean="0"/>
              <a:t>non si schierarono con </a:t>
            </a:r>
            <a:r>
              <a:rPr lang="it-IT" sz="2000" dirty="0" err="1" smtClean="0"/>
              <a:t>Adonia</a:t>
            </a:r>
            <a:r>
              <a:rPr lang="it-IT" sz="2000" dirty="0" smtClean="0"/>
              <a:t>. </a:t>
            </a:r>
            <a:r>
              <a:rPr lang="it-IT" sz="2000" baseline="30000" dirty="0" smtClean="0"/>
              <a:t>9</a:t>
            </a:r>
            <a:r>
              <a:rPr lang="it-IT" sz="2000" dirty="0" smtClean="0"/>
              <a:t>Adonia un giorno immolò pecore, buoi e vitelli grassi presso la pietra </a:t>
            </a:r>
            <a:r>
              <a:rPr lang="it-IT" sz="2000" dirty="0" err="1" smtClean="0"/>
              <a:t>Zochèlet</a:t>
            </a:r>
            <a:r>
              <a:rPr lang="it-IT" sz="2000" dirty="0" smtClean="0"/>
              <a:t>, che è vicina alla fonte di </a:t>
            </a:r>
            <a:r>
              <a:rPr lang="it-IT" sz="2000" dirty="0" err="1" smtClean="0"/>
              <a:t>Roghel</a:t>
            </a:r>
            <a:r>
              <a:rPr lang="it-IT" sz="2000" dirty="0" smtClean="0"/>
              <a:t>. </a:t>
            </a:r>
            <a:r>
              <a:rPr lang="it-IT" sz="2800" dirty="0" smtClean="0"/>
              <a:t>Invitò </a:t>
            </a:r>
            <a:r>
              <a:rPr lang="it-IT" sz="2000" dirty="0" smtClean="0"/>
              <a:t>tutti i suoi fratelli, figli del re, e tutti gli uomini di Giuda al servizio del re. </a:t>
            </a:r>
            <a:r>
              <a:rPr lang="it-IT" sz="2000" baseline="30000" dirty="0" smtClean="0"/>
              <a:t>10</a:t>
            </a:r>
            <a:r>
              <a:rPr lang="it-IT" sz="2000" dirty="0" smtClean="0"/>
              <a:t>Ma </a:t>
            </a:r>
            <a:r>
              <a:rPr lang="it-IT" sz="2800" dirty="0" smtClean="0"/>
              <a:t>non invitò </a:t>
            </a:r>
            <a:r>
              <a:rPr lang="it-IT" sz="2000" dirty="0" smtClean="0"/>
              <a:t>il profeta </a:t>
            </a:r>
            <a:r>
              <a:rPr lang="it-IT" sz="2000" dirty="0" err="1" smtClean="0"/>
              <a:t>Natan</a:t>
            </a:r>
            <a:r>
              <a:rPr lang="it-IT" sz="2000" dirty="0" smtClean="0"/>
              <a:t> né </a:t>
            </a:r>
            <a:r>
              <a:rPr lang="it-IT" sz="2000" dirty="0" err="1" smtClean="0"/>
              <a:t>Benaià</a:t>
            </a:r>
            <a:r>
              <a:rPr lang="it-IT" sz="2000" dirty="0" smtClean="0"/>
              <a:t> né il corpo dei prodi e neppure Salomone, suo fratello.</a:t>
            </a:r>
            <a:endParaRPr lang="it-IT" sz="20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ocechegrida.it/testi/storia/txtiframe/im/24_salom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929486" cy="601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Elogio dei padri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Sir 47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 numCol="2">
            <a:normAutofit fontScale="40000" lnSpcReduction="20000"/>
          </a:bodyPr>
          <a:lstStyle/>
          <a:p>
            <a:pPr>
              <a:buNone/>
            </a:pPr>
            <a:r>
              <a:rPr lang="it-IT" sz="5000" baseline="30000" dirty="0" smtClean="0"/>
              <a:t>2</a:t>
            </a:r>
            <a:r>
              <a:rPr lang="it-IT" sz="5000" dirty="0" smtClean="0"/>
              <a:t>Come dal sacrificio di comunione si preleva il grasso,</a:t>
            </a:r>
            <a:br>
              <a:rPr lang="it-IT" sz="5000" dirty="0" smtClean="0"/>
            </a:br>
            <a:r>
              <a:rPr lang="it-IT" sz="5000" dirty="0" smtClean="0"/>
              <a:t>così Davide fu scelto tra i figli d'Israele.</a:t>
            </a:r>
          </a:p>
          <a:p>
            <a:pPr>
              <a:buNone/>
            </a:pPr>
            <a:r>
              <a:rPr lang="it-IT" sz="5000" baseline="30000" dirty="0" smtClean="0"/>
              <a:t>3</a:t>
            </a:r>
            <a:r>
              <a:rPr lang="it-IT" sz="5000" dirty="0" smtClean="0"/>
              <a:t>Egli scherzò con leoni come con capretti,</a:t>
            </a:r>
            <a:br>
              <a:rPr lang="it-IT" sz="5000" dirty="0" smtClean="0"/>
            </a:br>
            <a:r>
              <a:rPr lang="it-IT" sz="5000" dirty="0" smtClean="0"/>
              <a:t>con gli orsi come con agnelli.</a:t>
            </a:r>
          </a:p>
          <a:p>
            <a:pPr>
              <a:buNone/>
            </a:pPr>
            <a:r>
              <a:rPr lang="it-IT" sz="5000" baseline="30000" dirty="0" smtClean="0"/>
              <a:t>4</a:t>
            </a:r>
            <a:r>
              <a:rPr lang="it-IT" sz="5000" dirty="0" smtClean="0"/>
              <a:t>Nella sua giovinezza non ha forse ucciso il gigante</a:t>
            </a:r>
            <a:br>
              <a:rPr lang="it-IT" sz="5000" dirty="0" smtClean="0"/>
            </a:br>
            <a:r>
              <a:rPr lang="it-IT" sz="5000" dirty="0" smtClean="0"/>
              <a:t>e cancellato l'ignominia dal popolo,</a:t>
            </a:r>
            <a:br>
              <a:rPr lang="it-IT" sz="5000" dirty="0" smtClean="0"/>
            </a:br>
            <a:r>
              <a:rPr lang="it-IT" sz="5000" dirty="0" smtClean="0"/>
              <a:t>alzando la mano con la pietra nella fionda</a:t>
            </a:r>
            <a:br>
              <a:rPr lang="it-IT" sz="5000" dirty="0" smtClean="0"/>
            </a:br>
            <a:r>
              <a:rPr lang="it-IT" sz="5000" dirty="0" smtClean="0"/>
              <a:t>e abbattendo la tracotanza di Golia?</a:t>
            </a:r>
          </a:p>
          <a:p>
            <a:pPr>
              <a:buNone/>
            </a:pPr>
            <a:r>
              <a:rPr lang="it-IT" sz="5000" baseline="30000" dirty="0" smtClean="0"/>
              <a:t>5</a:t>
            </a:r>
            <a:r>
              <a:rPr lang="it-IT" sz="5000" dirty="0" smtClean="0"/>
              <a:t>Egli aveva invocato il Signore, l'Altissimo,</a:t>
            </a:r>
            <a:br>
              <a:rPr lang="it-IT" sz="5000" dirty="0" smtClean="0"/>
            </a:br>
            <a:r>
              <a:rPr lang="it-IT" sz="5000" dirty="0" smtClean="0"/>
              <a:t>che concesse alla sua destra la forza</a:t>
            </a:r>
            <a:br>
              <a:rPr lang="it-IT" sz="5000" dirty="0" smtClean="0"/>
            </a:br>
            <a:r>
              <a:rPr lang="it-IT" sz="5000" dirty="0" smtClean="0"/>
              <a:t>di eliminare un potente guerriero</a:t>
            </a:r>
            <a:br>
              <a:rPr lang="it-IT" sz="5000" dirty="0" smtClean="0"/>
            </a:br>
            <a:r>
              <a:rPr lang="it-IT" sz="5000" dirty="0" smtClean="0"/>
              <a:t>e innalzare la potenza del suo popolo.</a:t>
            </a:r>
          </a:p>
          <a:p>
            <a:pPr>
              <a:buNone/>
            </a:pPr>
            <a:r>
              <a:rPr lang="it-IT" sz="5000" baseline="30000" dirty="0" smtClean="0"/>
              <a:t>6</a:t>
            </a:r>
            <a:r>
              <a:rPr lang="it-IT" sz="5000" dirty="0" smtClean="0"/>
              <a:t>Così lo esaltarono per i suoi diecimila,</a:t>
            </a:r>
            <a:br>
              <a:rPr lang="it-IT" sz="5000" dirty="0" smtClean="0"/>
            </a:br>
            <a:r>
              <a:rPr lang="it-IT" sz="5000" dirty="0" smtClean="0"/>
              <a:t>lo lodarono nelle benedizioni del Signore</a:t>
            </a:r>
            <a:br>
              <a:rPr lang="it-IT" sz="5000" dirty="0" smtClean="0"/>
            </a:br>
            <a:r>
              <a:rPr lang="it-IT" sz="5000" dirty="0" smtClean="0"/>
              <a:t>offrendogli un diadema di gloria.</a:t>
            </a:r>
          </a:p>
          <a:p>
            <a:pPr>
              <a:buNone/>
            </a:pPr>
            <a:r>
              <a:rPr lang="it-IT" sz="5000" baseline="30000" dirty="0" smtClean="0"/>
              <a:t>7</a:t>
            </a:r>
            <a:r>
              <a:rPr lang="it-IT" sz="5000" dirty="0" smtClean="0"/>
              <a:t>Egli infatti sterminò i nemici all'intorno</a:t>
            </a:r>
            <a:br>
              <a:rPr lang="it-IT" sz="5000" dirty="0" smtClean="0"/>
            </a:br>
            <a:r>
              <a:rPr lang="it-IT" sz="5000" dirty="0" smtClean="0"/>
              <a:t>e annientò i Filistei, suoi avversari;</a:t>
            </a:r>
            <a:br>
              <a:rPr lang="it-IT" sz="5000" dirty="0" smtClean="0"/>
            </a:br>
            <a:r>
              <a:rPr lang="it-IT" sz="5000" dirty="0" smtClean="0"/>
              <a:t>distrusse la loro potenza fino ad oggi.</a:t>
            </a:r>
            <a:br>
              <a:rPr lang="it-IT" sz="5000" dirty="0" smtClean="0"/>
            </a:br>
            <a:r>
              <a:rPr lang="it-IT" sz="5000" baseline="30000" dirty="0" smtClean="0"/>
              <a:t>8</a:t>
            </a:r>
            <a:r>
              <a:rPr lang="it-IT" sz="5000" dirty="0" smtClean="0"/>
              <a:t>In ogni sua opera celebrò il Santo,</a:t>
            </a:r>
            <a:br>
              <a:rPr lang="it-IT" sz="5000" dirty="0" smtClean="0"/>
            </a:br>
            <a:r>
              <a:rPr lang="it-IT" sz="5000" dirty="0" smtClean="0"/>
              <a:t>l'Altissimo, con parole di lode;</a:t>
            </a:r>
            <a:br>
              <a:rPr lang="it-IT" sz="5000" dirty="0" smtClean="0"/>
            </a:br>
            <a:r>
              <a:rPr lang="it-IT" sz="5000" dirty="0" smtClean="0"/>
              <a:t>cantò inni a lui con tutto il suo cuore</a:t>
            </a:r>
            <a:br>
              <a:rPr lang="it-IT" sz="5000" dirty="0" smtClean="0"/>
            </a:br>
            <a:r>
              <a:rPr lang="it-IT" sz="5000" dirty="0" smtClean="0"/>
              <a:t>e amò colui che lo aveva creato.</a:t>
            </a:r>
          </a:p>
          <a:p>
            <a:pPr>
              <a:buNone/>
            </a:pPr>
            <a:r>
              <a:rPr lang="it-IT" sz="5000" baseline="30000" dirty="0" smtClean="0"/>
              <a:t>9</a:t>
            </a:r>
            <a:r>
              <a:rPr lang="it-IT" sz="5000" dirty="0" smtClean="0"/>
              <a:t>Introdusse musici davanti all'altare</a:t>
            </a:r>
            <a:br>
              <a:rPr lang="it-IT" sz="5000" dirty="0" smtClean="0"/>
            </a:br>
            <a:r>
              <a:rPr lang="it-IT" sz="5000" dirty="0" smtClean="0"/>
              <a:t>e con i loro suoni rese dolci le melodie.</a:t>
            </a:r>
            <a:br>
              <a:rPr lang="it-IT" sz="5000" dirty="0" smtClean="0"/>
            </a:br>
            <a:r>
              <a:rPr lang="it-IT" sz="5000" i="1" dirty="0" smtClean="0"/>
              <a:t>Ogni giorno essi eseguono le loro musiche.</a:t>
            </a:r>
            <a:endParaRPr lang="it-IT" sz="5000" dirty="0" smtClean="0"/>
          </a:p>
          <a:p>
            <a:pPr>
              <a:buNone/>
            </a:pPr>
            <a:r>
              <a:rPr lang="it-IT" sz="5000" baseline="30000" dirty="0" smtClean="0"/>
              <a:t>10</a:t>
            </a:r>
            <a:r>
              <a:rPr lang="it-IT" sz="5000" dirty="0" smtClean="0"/>
              <a:t>Conferì splendore alle feste,</a:t>
            </a:r>
            <a:br>
              <a:rPr lang="it-IT" sz="5000" dirty="0" smtClean="0"/>
            </a:br>
            <a:r>
              <a:rPr lang="it-IT" sz="5000" dirty="0" smtClean="0"/>
              <a:t>abbellì i giorni festivi fino alla perfezione,</a:t>
            </a:r>
            <a:br>
              <a:rPr lang="it-IT" sz="5000" dirty="0" smtClean="0"/>
            </a:br>
            <a:r>
              <a:rPr lang="it-IT" sz="5000" dirty="0" smtClean="0"/>
              <a:t>facendo lodare il nome santo del Signore</a:t>
            </a:r>
            <a:br>
              <a:rPr lang="it-IT" sz="5000" dirty="0" smtClean="0"/>
            </a:br>
            <a:r>
              <a:rPr lang="it-IT" sz="5000" dirty="0" smtClean="0"/>
              <a:t>ed echeggiare fin dal mattino il santuario.</a:t>
            </a:r>
          </a:p>
          <a:p>
            <a:pPr>
              <a:buNone/>
            </a:pPr>
            <a:r>
              <a:rPr lang="it-IT" sz="5000" baseline="30000" dirty="0" smtClean="0"/>
              <a:t>11</a:t>
            </a:r>
            <a:r>
              <a:rPr lang="it-IT" sz="5000" dirty="0" smtClean="0"/>
              <a:t>Il Signore perdonò i suoi peccati,</a:t>
            </a:r>
            <a:br>
              <a:rPr lang="it-IT" sz="5000" dirty="0" smtClean="0"/>
            </a:br>
            <a:r>
              <a:rPr lang="it-IT" sz="5000" dirty="0" smtClean="0"/>
              <a:t>innalzò la sua potenza per sempre,</a:t>
            </a:r>
            <a:br>
              <a:rPr lang="it-IT" sz="5000" dirty="0" smtClean="0"/>
            </a:br>
            <a:r>
              <a:rPr lang="it-IT" sz="5000" dirty="0" smtClean="0"/>
              <a:t>gli concesse un'alleanza regale</a:t>
            </a:r>
            <a:br>
              <a:rPr lang="it-IT" sz="5000" dirty="0" smtClean="0"/>
            </a:br>
            <a:r>
              <a:rPr lang="it-IT" sz="5000" dirty="0" smtClean="0"/>
              <a:t>e un trono di gloria in Israele.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1097</Words>
  <PresentationFormat>Presentazione su schermo (4:3)</PresentationFormat>
  <Paragraphs>235</Paragraphs>
  <Slides>77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77</vt:i4>
      </vt:variant>
    </vt:vector>
  </HeadingPairs>
  <TitlesOfParts>
    <vt:vector size="78" baseType="lpstr">
      <vt:lpstr>Tema di Office</vt:lpstr>
      <vt:lpstr>Davide uomo e re</vt:lpstr>
      <vt:lpstr>Marco Mengoni</vt:lpstr>
      <vt:lpstr>Esseri umani</vt:lpstr>
      <vt:lpstr>Diapositiva 4</vt:lpstr>
      <vt:lpstr>Diapositiva 5</vt:lpstr>
      <vt:lpstr>Un’ampolla d’olio</vt:lpstr>
      <vt:lpstr>Diapositiva 7</vt:lpstr>
      <vt:lpstr>Elogio dei padri</vt:lpstr>
      <vt:lpstr>Diapositiva 9</vt:lpstr>
      <vt:lpstr>Metodologia di lettura</vt:lpstr>
      <vt:lpstr>Nascita della monarchia</vt:lpstr>
      <vt:lpstr>Libro dei giudici</vt:lpstr>
      <vt:lpstr>Diapositiva 13</vt:lpstr>
      <vt:lpstr>Diapositiva 14</vt:lpstr>
      <vt:lpstr>Scelto Saul</vt:lpstr>
      <vt:lpstr>Diapositiva 16</vt:lpstr>
      <vt:lpstr>1Sam 16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In mezzo alla valle:  Davide – Saul e Golia</vt:lpstr>
      <vt:lpstr>“text is not the event’’  (Grabbe, 1998)</vt:lpstr>
      <vt:lpstr>Diapositiva 28</vt:lpstr>
      <vt:lpstr>1Sam 17,1-3</vt:lpstr>
      <vt:lpstr>Diapositiva 30</vt:lpstr>
      <vt:lpstr>1Sam 17,4-11</vt:lpstr>
      <vt:lpstr>Diapositiva 32</vt:lpstr>
      <vt:lpstr>1Sam 17,12-15</vt:lpstr>
      <vt:lpstr>Diapositiva 34</vt:lpstr>
      <vt:lpstr>1Sam 17,16-20</vt:lpstr>
      <vt:lpstr>Diapositiva 36</vt:lpstr>
      <vt:lpstr>1Sam 17,21-24</vt:lpstr>
      <vt:lpstr>1Sam 17,25-27</vt:lpstr>
      <vt:lpstr>1Sam 17,28-30</vt:lpstr>
      <vt:lpstr>1Sam 17,31</vt:lpstr>
      <vt:lpstr>1Sam 17,32-37</vt:lpstr>
      <vt:lpstr>1Sam 17,38-40</vt:lpstr>
      <vt:lpstr>Diapositiva 43</vt:lpstr>
      <vt:lpstr>1Sam 17,41-47</vt:lpstr>
      <vt:lpstr>1Sam 17,48-51</vt:lpstr>
      <vt:lpstr>Diapositiva 46</vt:lpstr>
      <vt:lpstr>Diapositiva 47</vt:lpstr>
      <vt:lpstr>1Sam 17,52-54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Davide uomo e re</dc:title>
  <dc:creator>proprietario</dc:creator>
  <cp:lastModifiedBy>proprietario</cp:lastModifiedBy>
  <cp:revision>4</cp:revision>
  <dcterms:created xsi:type="dcterms:W3CDTF">2015-11-26T15:39:02Z</dcterms:created>
  <dcterms:modified xsi:type="dcterms:W3CDTF">2015-11-26T16:01:25Z</dcterms:modified>
</cp:coreProperties>
</file>