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Corporeità e sessualità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Scuola della Parola</a:t>
            </a:r>
          </a:p>
          <a:p>
            <a:r>
              <a:rPr lang="it-IT" dirty="0" smtClean="0"/>
              <a:t>2015-2016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it/a/aa/Amore_crimin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500858" cy="6363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.fanpage.it/wp-content/uploads/sites/16/2015/06/vanessa_francesco_amore_crimin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08080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ventisorrento.altervista.org/blog/wp-content/uploads/2014/11/amore-criminale-gli-amanti-magritte-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scrittura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Non esiste una trattazione sistematica</a:t>
            </a:r>
          </a:p>
          <a:p>
            <a:endParaRPr lang="it-IT" dirty="0" smtClean="0"/>
          </a:p>
          <a:p>
            <a:r>
              <a:rPr lang="it-IT" dirty="0" smtClean="0"/>
              <a:t>Tener conto delle evoluzioni storiche e sociali</a:t>
            </a:r>
          </a:p>
          <a:p>
            <a:endParaRPr lang="it-IT" dirty="0" smtClean="0"/>
          </a:p>
          <a:p>
            <a:r>
              <a:rPr lang="it-IT" dirty="0" smtClean="0"/>
              <a:t>Primo e secondo testamento</a:t>
            </a:r>
          </a:p>
          <a:p>
            <a:endParaRPr lang="it-IT" dirty="0" smtClean="0"/>
          </a:p>
          <a:p>
            <a:r>
              <a:rPr lang="it-IT" dirty="0" smtClean="0"/>
              <a:t>Contatti interculturali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Precisazione…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Il fatto che la fede biblica si sia espressa in una determinata visione delle cose NON IMPONE che tale visione debba essere privilegiata, insegnata , tantomeno imposta.</a:t>
            </a:r>
          </a:p>
          <a:p>
            <a:pPr>
              <a:buNone/>
            </a:pPr>
            <a:r>
              <a:rPr lang="it-IT" dirty="0" smtClean="0"/>
              <a:t>In linea di principio, perciò, non siamo tenuti, per il fatto di credere alla “parola”, a fare nostri anche i valori culturali umani nei quali la “parola” stessa si è espressa nella bibbia.</a:t>
            </a:r>
          </a:p>
          <a:p>
            <a:pPr>
              <a:buNone/>
            </a:pPr>
            <a:endParaRPr lang="it-IT" dirty="0" smtClean="0"/>
          </a:p>
          <a:p>
            <a:pPr algn="r">
              <a:buNone/>
            </a:pPr>
            <a:r>
              <a:rPr lang="it-IT" dirty="0" smtClean="0"/>
              <a:t>R. </a:t>
            </a:r>
            <a:r>
              <a:rPr lang="it-IT" dirty="0" err="1" smtClean="0"/>
              <a:t>Cavedo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atteggiamento </a:t>
            </a:r>
            <a:r>
              <a:rPr lang="it-IT" b="1" dirty="0" smtClean="0"/>
              <a:t>negativo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400" dirty="0" smtClean="0"/>
              <a:t>La </a:t>
            </a:r>
            <a:r>
              <a:rPr lang="it-IT" sz="4400" dirty="0" smtClean="0"/>
              <a:t>sessualità è vista come una realtà se non immorale, comunque carica di risonanze negative, come una realtà di fronte alla quale bisogna stare in guardia</a:t>
            </a:r>
            <a:endParaRPr lang="it-IT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atteggiamento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err="1" smtClean="0"/>
              <a:t>permissivo-consumistico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pPr algn="ctr"/>
            <a:r>
              <a:rPr lang="it-IT" sz="4800" dirty="0" smtClean="0"/>
              <a:t>Dal </a:t>
            </a:r>
            <a:r>
              <a:rPr lang="it-IT" sz="4800" dirty="0" smtClean="0"/>
              <a:t>“tutto ciò che concerne la sessualità è proibito” al “tutto ciò che concerne la sessualità è comunque sempre lecito”. </a:t>
            </a:r>
            <a:endParaRPr lang="it-IT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importanza del corpo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 smtClean="0"/>
              <a:t>dei gesti sessuali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it-IT" sz="4400" dirty="0" smtClean="0"/>
              <a:t>Il </a:t>
            </a:r>
            <a:r>
              <a:rPr lang="it-IT" sz="4400" dirty="0" smtClean="0"/>
              <a:t>corpo è un valore e che l'uomo non solo ha un corpo, ma è corpo e, quindi, la corporeità è una dimensione essenziale per la crescita delle persone e dell'amore</a:t>
            </a:r>
            <a:endParaRPr lang="it-IT" sz="4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7200" b="1" u="sng" dirty="0" smtClean="0"/>
              <a:t>UOMO</a:t>
            </a:r>
            <a:r>
              <a:rPr lang="it-IT" sz="7200" dirty="0" smtClean="0"/>
              <a:t>:</a:t>
            </a:r>
          </a:p>
          <a:p>
            <a:pPr>
              <a:buNone/>
            </a:pPr>
            <a:r>
              <a:rPr lang="it-IT" sz="7200" dirty="0" smtClean="0"/>
              <a:t>CORPO </a:t>
            </a:r>
          </a:p>
          <a:p>
            <a:pPr>
              <a:buNone/>
            </a:pPr>
            <a:r>
              <a:rPr lang="it-IT" sz="7200" dirty="0" smtClean="0"/>
              <a:t>ANIMA</a:t>
            </a:r>
          </a:p>
          <a:p>
            <a:pPr>
              <a:buNone/>
            </a:pPr>
            <a:r>
              <a:rPr lang="it-IT" sz="7200" dirty="0" smtClean="0"/>
              <a:t>RAZIONALITA’</a:t>
            </a:r>
            <a:endParaRPr lang="it-IT" sz="7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567642" cy="6116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200" dirty="0" smtClean="0"/>
              <a:t>“Gli </a:t>
            </a:r>
            <a:r>
              <a:rPr lang="it-IT" sz="3200" b="1" dirty="0" smtClean="0"/>
              <a:t>atti coniugali </a:t>
            </a:r>
            <a:r>
              <a:rPr lang="it-IT" sz="3200" dirty="0" smtClean="0"/>
              <a:t>con cui gli sposi si uniscono in casta intimità sono onorabili e degni, e, compiuti in modo veramente umano, favoriscono la mutua donazione che essi significano e arricchiscono vicendevolmente in gioiosa gratitudine gli sposi stessi. Questo amore è espresso e reso perfetto in maniera tutta particolare dall'esercizio degli atti che sono propri del matrimonio</a:t>
            </a:r>
            <a:r>
              <a:rPr lang="it-IT" sz="3200" dirty="0" smtClean="0"/>
              <a:t>”</a:t>
            </a:r>
          </a:p>
          <a:p>
            <a:pPr algn="r">
              <a:buNone/>
            </a:pPr>
            <a:r>
              <a:rPr lang="it-IT" sz="3200" dirty="0" smtClean="0"/>
              <a:t>(</a:t>
            </a:r>
            <a:r>
              <a:rPr lang="it-IT" sz="3200" dirty="0" smtClean="0"/>
              <a:t>GS 49)</a:t>
            </a:r>
            <a:endParaRPr lang="it-IT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etarumsilva.files.wordpress.com/2010/03/chagall-cantico-dei-cantic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43098"/>
            <a:ext cx="9753600" cy="830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6000" dirty="0" smtClean="0"/>
              <a:t>L</a:t>
            </a:r>
            <a:r>
              <a:rPr lang="it-IT" sz="6000" dirty="0" smtClean="0"/>
              <a:t>a </a:t>
            </a:r>
            <a:r>
              <a:rPr lang="it-IT" sz="6000" dirty="0" smtClean="0"/>
              <a:t>sessualità e </a:t>
            </a:r>
            <a:r>
              <a:rPr lang="it-IT" sz="6000" dirty="0" smtClean="0"/>
              <a:t>il </a:t>
            </a:r>
            <a:r>
              <a:rPr lang="it-IT" sz="6000" dirty="0" smtClean="0"/>
              <a:t>piacere fisico sono inerenti all'essenza stessa dell'essere </a:t>
            </a:r>
            <a:r>
              <a:rPr lang="it-IT" sz="6000" dirty="0" smtClean="0"/>
              <a:t>umano</a:t>
            </a:r>
            <a:endParaRPr lang="it-IT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8000" dirty="0" smtClean="0"/>
              <a:t>Gen1,26-28 </a:t>
            </a:r>
          </a:p>
          <a:p>
            <a:pPr>
              <a:buNone/>
            </a:pPr>
            <a:endParaRPr lang="it-IT" sz="8000" dirty="0" smtClean="0"/>
          </a:p>
          <a:p>
            <a:pPr>
              <a:buNone/>
            </a:pPr>
            <a:r>
              <a:rPr lang="it-IT" sz="8000" dirty="0" err="1" smtClean="0"/>
              <a:t>Gen</a:t>
            </a:r>
            <a:r>
              <a:rPr lang="it-IT" sz="8000" dirty="0" smtClean="0"/>
              <a:t> 2,18-24</a:t>
            </a:r>
            <a:endParaRPr lang="it-IT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358246" cy="62596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3800" dirty="0" smtClean="0"/>
              <a:t>Cantico dei Cantici</a:t>
            </a:r>
            <a:endParaRPr lang="it-IT" sz="13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Norme </a:t>
            </a:r>
            <a:r>
              <a:rPr lang="it-IT" dirty="0" err="1" smtClean="0"/>
              <a:t>levitiche</a:t>
            </a:r>
            <a:r>
              <a:rPr lang="it-IT" dirty="0" smtClean="0"/>
              <a:t> sulla sessualità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4400" dirty="0" smtClean="0"/>
              <a:t> impurità sessuale maschile e femminile (15)</a:t>
            </a:r>
          </a:p>
          <a:p>
            <a:pPr>
              <a:buNone/>
            </a:pPr>
            <a:endParaRPr lang="it-IT" sz="4400" dirty="0" smtClean="0"/>
          </a:p>
          <a:p>
            <a:pPr>
              <a:buNone/>
            </a:pPr>
            <a:r>
              <a:rPr lang="it-IT" sz="4400" dirty="0" smtClean="0"/>
              <a:t>Colpe contro la famiglia (20)</a:t>
            </a:r>
            <a:endParaRPr lang="it-IT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Storture dell’</a:t>
            </a:r>
            <a:r>
              <a:rPr lang="it-IT" i="1" dirty="0" smtClean="0"/>
              <a:t>amore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Tentativo su </a:t>
            </a:r>
            <a:r>
              <a:rPr lang="it-IT" dirty="0" err="1" smtClean="0"/>
              <a:t>Lot</a:t>
            </a:r>
            <a:r>
              <a:rPr lang="it-IT" dirty="0" smtClean="0"/>
              <a:t> dei sodomiti</a:t>
            </a:r>
          </a:p>
          <a:p>
            <a:endParaRPr lang="it-IT" dirty="0" smtClean="0"/>
          </a:p>
          <a:p>
            <a:r>
              <a:rPr lang="it-IT" dirty="0" smtClean="0"/>
              <a:t>Violenza a Dina (</a:t>
            </a:r>
            <a:r>
              <a:rPr lang="it-IT" dirty="0" err="1" smtClean="0"/>
              <a:t>Gen</a:t>
            </a:r>
            <a:r>
              <a:rPr lang="it-IT" dirty="0" smtClean="0"/>
              <a:t> 34)</a:t>
            </a:r>
          </a:p>
          <a:p>
            <a:endParaRPr lang="it-IT" dirty="0" smtClean="0"/>
          </a:p>
          <a:p>
            <a:r>
              <a:rPr lang="it-IT" dirty="0" smtClean="0"/>
              <a:t>Violenza alla moglie del levita (</a:t>
            </a:r>
            <a:r>
              <a:rPr lang="it-IT" dirty="0" err="1" smtClean="0"/>
              <a:t>Gdc</a:t>
            </a:r>
            <a:r>
              <a:rPr lang="it-IT" dirty="0" smtClean="0"/>
              <a:t> 13)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smtClean="0"/>
              <a:t>Davide e Betsabea</a:t>
            </a:r>
          </a:p>
          <a:p>
            <a:endParaRPr lang="it-IT" dirty="0" smtClean="0"/>
          </a:p>
          <a:p>
            <a:r>
              <a:rPr lang="it-IT" dirty="0" smtClean="0"/>
              <a:t>Violenza di </a:t>
            </a:r>
            <a:r>
              <a:rPr lang="it-IT" dirty="0" err="1" smtClean="0"/>
              <a:t>A</a:t>
            </a:r>
            <a:r>
              <a:rPr lang="it-IT" dirty="0" err="1" smtClean="0"/>
              <a:t>mmon</a:t>
            </a:r>
            <a:r>
              <a:rPr lang="it-IT" dirty="0" smtClean="0"/>
              <a:t> su </a:t>
            </a:r>
            <a:r>
              <a:rPr lang="it-IT" dirty="0" err="1" smtClean="0"/>
              <a:t>Tamar</a:t>
            </a:r>
            <a:r>
              <a:rPr lang="it-IT" dirty="0" smtClean="0"/>
              <a:t> (2Sam 13)</a:t>
            </a: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adulterio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Norma culturale</a:t>
            </a:r>
          </a:p>
          <a:p>
            <a:endParaRPr lang="it-IT" dirty="0" smtClean="0"/>
          </a:p>
          <a:p>
            <a:r>
              <a:rPr lang="it-IT" dirty="0" smtClean="0"/>
              <a:t>Norma economica</a:t>
            </a:r>
          </a:p>
          <a:p>
            <a:endParaRPr lang="it-IT" dirty="0" smtClean="0"/>
          </a:p>
          <a:p>
            <a:r>
              <a:rPr lang="it-IT" dirty="0" smtClean="0"/>
              <a:t>Norma religiosa</a:t>
            </a:r>
          </a:p>
          <a:p>
            <a:endParaRPr lang="it-IT" dirty="0" smtClean="0"/>
          </a:p>
          <a:p>
            <a:r>
              <a:rPr lang="it-IT" dirty="0" smtClean="0"/>
              <a:t>Norma evocativa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omosessualità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r>
              <a:rPr lang="it-IT" dirty="0" smtClean="0"/>
              <a:t>“L’omosessualità nel senso di una disposizione che caratterizza la persona umana era ignota alla bibbia.</a:t>
            </a:r>
          </a:p>
          <a:p>
            <a:pPr>
              <a:buNone/>
            </a:pPr>
            <a:r>
              <a:rPr lang="it-IT" dirty="0" smtClean="0"/>
              <a:t>In essa si tratta ogni volta di atti puramente sessuali, non di relazioni d’amore durevoli nel tempo e di valori </a:t>
            </a:r>
            <a:r>
              <a:rPr lang="it-IT" dirty="0" err="1" smtClean="0"/>
              <a:t>psichico-spirituali</a:t>
            </a:r>
            <a:r>
              <a:rPr lang="it-IT" dirty="0" smtClean="0"/>
              <a:t>, che per noi oggi possono far parte dell’omosessualità.</a:t>
            </a:r>
          </a:p>
          <a:p>
            <a:pPr>
              <a:buNone/>
            </a:pPr>
            <a:r>
              <a:rPr lang="it-IT" dirty="0" smtClean="0"/>
              <a:t>E in questo senso non si può usare il rifiuto come prova teologica contro l’omosessualità”</a:t>
            </a:r>
          </a:p>
          <a:p>
            <a:pPr algn="r">
              <a:buNone/>
            </a:pPr>
            <a:r>
              <a:rPr lang="it-IT" dirty="0" smtClean="0"/>
              <a:t>(H. </a:t>
            </a:r>
            <a:r>
              <a:rPr lang="it-IT" dirty="0" err="1" smtClean="0"/>
              <a:t>Haag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XggGQqFQwh8/UXWdhQA3EiI/AAAAAAAABNQ/r4In5hqG19M/s1600/IMG_5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64299"/>
            <a:ext cx="8524935" cy="639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xspace.com/wp-content/uploads/2015/08/foto-d-amor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5728"/>
            <a:ext cx="762005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ytimg.com/vi/PmvS2-ZsgsA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71530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emaleworld.it/wp-content/uploads/2013/11/lam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47609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emaleworld.it/wp-content/uploads/2013/11/lamore-%C3%A8-etern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762005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emaleworld.it/wp-content/uploads/2014/01/Frasi-damore-per-storie-a-distanz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94529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40.media.tumblr.com/8e260ee30cadade1086fe3fdb64b177a/tumblr_nc23s8p0Sr1tztnnu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5429288" cy="6384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421</Words>
  <PresentationFormat>Presentazione su schermo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Loggia</vt:lpstr>
      <vt:lpstr>Corporeità e sessualità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La scrittura</vt:lpstr>
      <vt:lpstr>Precisazione…</vt:lpstr>
      <vt:lpstr>atteggiamento negativo</vt:lpstr>
      <vt:lpstr>atteggiamento  permissivo-consumistico</vt:lpstr>
      <vt:lpstr>importanza del corpo  e dei gesti sessuali</vt:lpstr>
      <vt:lpstr>Diapositiva 18</vt:lpstr>
      <vt:lpstr>Diapositiva 19</vt:lpstr>
      <vt:lpstr>Diapositiva 20</vt:lpstr>
      <vt:lpstr>Diapositiva 21</vt:lpstr>
      <vt:lpstr>Diapositiva 22</vt:lpstr>
      <vt:lpstr>Norme levitiche sulla sessualità </vt:lpstr>
      <vt:lpstr>Storture dell’amore</vt:lpstr>
      <vt:lpstr>adulterio</vt:lpstr>
      <vt:lpstr>omosessualità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Corporeità e sessualità</dc:title>
  <dc:creator>proprietario</dc:creator>
  <cp:lastModifiedBy>proprietario</cp:lastModifiedBy>
  <cp:revision>5</cp:revision>
  <dcterms:created xsi:type="dcterms:W3CDTF">2016-01-14T15:15:25Z</dcterms:created>
  <dcterms:modified xsi:type="dcterms:W3CDTF">2016-01-14T16:13:37Z</dcterms:modified>
</cp:coreProperties>
</file>